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1" r:id="rId3"/>
    <p:sldId id="292" r:id="rId4"/>
    <p:sldId id="275" r:id="rId5"/>
    <p:sldId id="273" r:id="rId6"/>
    <p:sldId id="269" r:id="rId7"/>
    <p:sldId id="276" r:id="rId8"/>
    <p:sldId id="289" r:id="rId9"/>
    <p:sldId id="259" r:id="rId10"/>
    <p:sldId id="260" r:id="rId11"/>
    <p:sldId id="261" r:id="rId12"/>
    <p:sldId id="288" r:id="rId13"/>
    <p:sldId id="284" r:id="rId14"/>
    <p:sldId id="285" r:id="rId15"/>
    <p:sldId id="272" r:id="rId16"/>
    <p:sldId id="286" r:id="rId17"/>
    <p:sldId id="281" r:id="rId18"/>
    <p:sldId id="282" r:id="rId19"/>
    <p:sldId id="283" r:id="rId20"/>
    <p:sldId id="290" r:id="rId21"/>
    <p:sldId id="287" r:id="rId22"/>
    <p:sldId id="295" r:id="rId23"/>
    <p:sldId id="296" r:id="rId24"/>
    <p:sldId id="297" r:id="rId25"/>
    <p:sldId id="298" r:id="rId26"/>
    <p:sldId id="299" r:id="rId27"/>
    <p:sldId id="300" r:id="rId28"/>
    <p:sldId id="262" r:id="rId29"/>
    <p:sldId id="301" r:id="rId30"/>
    <p:sldId id="302" r:id="rId31"/>
    <p:sldId id="303" r:id="rId32"/>
    <p:sldId id="307" r:id="rId33"/>
    <p:sldId id="306" r:id="rId34"/>
    <p:sldId id="305" r:id="rId35"/>
    <p:sldId id="308" r:id="rId36"/>
    <p:sldId id="309" r:id="rId37"/>
    <p:sldId id="310" r:id="rId38"/>
    <p:sldId id="267" r:id="rId39"/>
    <p:sldId id="293" r:id="rId40"/>
    <p:sldId id="311" r:id="rId41"/>
    <p:sldId id="294" r:id="rId42"/>
    <p:sldId id="26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2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40893-F9B6-DA41-BDA7-8C074D976942}" type="datetimeFigureOut">
              <a:rPr lang="en-US" smtClean="0"/>
              <a:t>7/26/13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75D0-D0A3-8D4D-88D4-177935BD3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1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27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B8BC5C-F167-4254-BD2E-74E348130C23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0709CD7-C44C-4867-B918-775A583200EB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FB020D-2B20-4334-B3FE-223544B3E3CF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90CCA5-BF84-5A41-B4CD-BA38C8E1D1BC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B2560C-5065-4E80-AC1A-ECF490367E1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</a:pP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8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3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4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8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5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7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6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5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F655-5AC2-E74C-99BE-C7E6392A54AC}" type="datetimeFigureOut">
              <a:rPr lang="en-US" smtClean="0"/>
              <a:t>7/25/13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68A6-BF97-2F4A-8117-40660D525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2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microsoft.com/office/2007/relationships/hdphoto" Target="../media/hdphoto5.wdp"/><Relationship Id="rId14" Type="http://schemas.openxmlformats.org/officeDocument/2006/relationships/image" Target="../media/image34.png"/><Relationship Id="rId1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microsoft.com/office/2007/relationships/hdphoto" Target="../media/hdphoto2.wdp"/><Relationship Id="rId7" Type="http://schemas.openxmlformats.org/officeDocument/2006/relationships/image" Target="../media/image30.png"/><Relationship Id="rId8" Type="http://schemas.microsoft.com/office/2007/relationships/hdphoto" Target="../media/hdphoto3.wdp"/><Relationship Id="rId9" Type="http://schemas.openxmlformats.org/officeDocument/2006/relationships/image" Target="../media/image31.png"/><Relationship Id="rId10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5" Type="http://schemas.openxmlformats.org/officeDocument/2006/relationships/image" Target="../media/image36.png"/><Relationship Id="rId6" Type="http://schemas.microsoft.com/office/2007/relationships/hdphoto" Target="../media/hdphoto6.wdp"/><Relationship Id="rId7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microsoft.com/office/2007/relationships/hdphoto" Target="../media/hdphoto5.wdp"/><Relationship Id="rId13" Type="http://schemas.openxmlformats.org/officeDocument/2006/relationships/image" Target="../media/image30.png"/><Relationship Id="rId14" Type="http://schemas.microsoft.com/office/2007/relationships/hdphoto" Target="../media/hdphoto3.wdp"/><Relationship Id="rId15" Type="http://schemas.openxmlformats.org/officeDocument/2006/relationships/image" Target="../media/image3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microsoft.com/office/2007/relationships/hdphoto" Target="../media/hdphoto1.wdp"/><Relationship Id="rId4" Type="http://schemas.openxmlformats.org/officeDocument/2006/relationships/image" Target="../media/image36.png"/><Relationship Id="rId5" Type="http://schemas.microsoft.com/office/2007/relationships/hdphoto" Target="../media/hdphoto6.wdp"/><Relationship Id="rId6" Type="http://schemas.microsoft.com/office/2007/relationships/hdphoto" Target="../media/hdphoto8.wdp"/><Relationship Id="rId7" Type="http://schemas.microsoft.com/office/2007/relationships/hdphoto" Target="../media/hdphoto9.wdp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174991" y="1"/>
            <a:ext cx="8860199" cy="127462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US" sz="3600" b="1" dirty="0" smtClean="0"/>
              <a:t>Using Sports Genetics for Personalized Medicine in Athletes</a:t>
            </a:r>
            <a:endParaRPr lang="en" sz="3600" b="1"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147750" y="5366105"/>
            <a:ext cx="8848500" cy="135360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 dirty="0" smtClean="0"/>
              <a:t>Andrew Ro</a:t>
            </a:r>
            <a:r>
              <a:rPr lang="en-US" sz="2400" dirty="0" err="1" smtClean="0"/>
              <a:t>os</a:t>
            </a:r>
            <a:endParaRPr lang="en-US" sz="2400" dirty="0" smtClean="0"/>
          </a:p>
          <a:p>
            <a:pPr lvl="0" rtl="0">
              <a:buNone/>
            </a:pPr>
            <a:r>
              <a:rPr lang="en-US" sz="2400" dirty="0" smtClean="0"/>
              <a:t>Stanford Sports Genetics </a:t>
            </a:r>
            <a:r>
              <a:rPr lang="en-US" sz="2400" dirty="0" smtClean="0"/>
              <a:t>Project</a:t>
            </a:r>
          </a:p>
          <a:p>
            <a:pPr lvl="0" rtl="0">
              <a:buNone/>
            </a:pPr>
            <a:r>
              <a:rPr lang="en-US" sz="2400" dirty="0" smtClean="0"/>
              <a:t>https://</a:t>
            </a:r>
            <a:r>
              <a:rPr lang="en-US" sz="2400" dirty="0" err="1" smtClean="0"/>
              <a:t>sportsgenetics.stanford.edu</a:t>
            </a:r>
            <a:endParaRPr lang="en" sz="2400" dirty="0"/>
          </a:p>
        </p:txBody>
      </p:sp>
      <p:sp>
        <p:nvSpPr>
          <p:cNvPr id="25" name="Shape 25"/>
          <p:cNvSpPr/>
          <p:nvPr/>
        </p:nvSpPr>
        <p:spPr>
          <a:xfrm>
            <a:off x="609600" y="1483663"/>
            <a:ext cx="3657600" cy="342644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6" name="Shape 26"/>
          <p:cNvSpPr txBox="1"/>
          <p:nvPr/>
        </p:nvSpPr>
        <p:spPr>
          <a:xfrm>
            <a:off x="800701" y="4943921"/>
            <a:ext cx="3085499" cy="2721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-US" sz="1200" dirty="0"/>
              <a:t>I</a:t>
            </a:r>
            <a:r>
              <a:rPr lang="en" sz="1200" dirty="0" smtClean="0"/>
              <a:t>llustration </a:t>
            </a:r>
            <a:r>
              <a:rPr lang="en" sz="1200" dirty="0"/>
              <a:t>by Bryan Christie</a:t>
            </a:r>
          </a:p>
        </p:txBody>
      </p:sp>
      <p:sp>
        <p:nvSpPr>
          <p:cNvPr id="28" name="Shape 28"/>
          <p:cNvSpPr txBox="1"/>
          <p:nvPr/>
        </p:nvSpPr>
        <p:spPr>
          <a:xfrm>
            <a:off x="4872150" y="1370022"/>
            <a:ext cx="3509850" cy="3693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>
                <a:solidFill>
                  <a:srgbClr val="CC0000"/>
                </a:solidFill>
              </a:rPr>
              <a:t>"There is likely a minimal set of physical traits or genetic makeup which facilitates achievement to a particular level of success, but I do not believe that genetics are necessarily an absolute limiter of exceptional performances."</a:t>
            </a:r>
          </a:p>
          <a:p>
            <a:endParaRPr lang="en" sz="1800" dirty="0">
              <a:solidFill>
                <a:srgbClr val="CC0000"/>
              </a:solidFill>
            </a:endParaRPr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Peter Vint (2011</a:t>
            </a:r>
            <a:r>
              <a:rPr lang="en" sz="1800" dirty="0" smtClean="0"/>
              <a:t>)</a:t>
            </a:r>
            <a:endParaRPr lang="en-US" sz="1800" dirty="0" smtClean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-US" dirty="0" smtClean="0"/>
              <a:t>High Performance Director for the United States Olympic Committee</a:t>
            </a: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20407497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4"/>
          <p:cNvSpPr/>
          <p:nvPr/>
        </p:nvSpPr>
        <p:spPr>
          <a:xfrm>
            <a:off x="0" y="928289"/>
            <a:ext cx="9143999" cy="500633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" name="Shape 89"/>
          <p:cNvSpPr txBox="1"/>
          <p:nvPr/>
        </p:nvSpPr>
        <p:spPr>
          <a:xfrm>
            <a:off x="533400" y="6445536"/>
            <a:ext cx="3810000" cy="463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400" dirty="0"/>
              <a:t>Bray </a:t>
            </a:r>
            <a:r>
              <a:rPr lang="en-US" sz="1400" dirty="0" smtClean="0"/>
              <a:t>et al., </a:t>
            </a:r>
            <a:r>
              <a:rPr lang="en" sz="1400" dirty="0" smtClean="0"/>
              <a:t>Med </a:t>
            </a:r>
            <a:r>
              <a:rPr lang="en" sz="1400" dirty="0"/>
              <a:t>Sci Sports </a:t>
            </a:r>
            <a:r>
              <a:rPr lang="en" sz="1400" dirty="0" smtClean="0"/>
              <a:t>Exerc</a:t>
            </a:r>
            <a:r>
              <a:rPr lang="en-US" sz="1400" dirty="0" smtClean="0"/>
              <a:t>,</a:t>
            </a:r>
            <a:r>
              <a:rPr lang="en" sz="1400" dirty="0" smtClean="0"/>
              <a:t> </a:t>
            </a:r>
            <a:r>
              <a:rPr lang="en-US" sz="1400" dirty="0" smtClean="0"/>
              <a:t>2010. </a:t>
            </a:r>
            <a:r>
              <a:rPr lang="en" sz="1400" dirty="0" smtClean="0"/>
              <a:t>41</a:t>
            </a:r>
            <a:r>
              <a:rPr lang="en" sz="1400" dirty="0"/>
              <a:t>: 35-73.</a:t>
            </a:r>
          </a:p>
        </p:txBody>
      </p:sp>
    </p:spTree>
    <p:extLst>
      <p:ext uri="{BB962C8B-B14F-4D97-AF65-F5344CB8AC3E}">
        <p14:creationId xmlns:p14="http://schemas.microsoft.com/office/powerpoint/2010/main" val="35198451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226300" y="339278"/>
            <a:ext cx="8771280" cy="60004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" name="Shape 89"/>
          <p:cNvSpPr txBox="1"/>
          <p:nvPr/>
        </p:nvSpPr>
        <p:spPr>
          <a:xfrm>
            <a:off x="533400" y="6445536"/>
            <a:ext cx="3810000" cy="463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400" dirty="0"/>
              <a:t>Bray </a:t>
            </a:r>
            <a:r>
              <a:rPr lang="en-US" sz="1400" dirty="0" smtClean="0"/>
              <a:t>et al., </a:t>
            </a:r>
            <a:r>
              <a:rPr lang="en" sz="1400" dirty="0" smtClean="0"/>
              <a:t>Med </a:t>
            </a:r>
            <a:r>
              <a:rPr lang="en" sz="1400" dirty="0"/>
              <a:t>Sci Sports </a:t>
            </a:r>
            <a:r>
              <a:rPr lang="en" sz="1400" dirty="0" smtClean="0"/>
              <a:t>Exerc</a:t>
            </a:r>
            <a:r>
              <a:rPr lang="en-US" sz="1400" dirty="0" smtClean="0"/>
              <a:t>,</a:t>
            </a:r>
            <a:r>
              <a:rPr lang="en" sz="1400" dirty="0" smtClean="0"/>
              <a:t> </a:t>
            </a:r>
            <a:r>
              <a:rPr lang="en-US" sz="1400" dirty="0" smtClean="0"/>
              <a:t>2010. </a:t>
            </a:r>
            <a:r>
              <a:rPr lang="en" sz="1400" dirty="0" smtClean="0"/>
              <a:t>41</a:t>
            </a:r>
            <a:r>
              <a:rPr lang="en" sz="1400" dirty="0"/>
              <a:t>: 35-73.</a:t>
            </a:r>
          </a:p>
        </p:txBody>
      </p:sp>
    </p:spTree>
    <p:extLst>
      <p:ext uri="{BB962C8B-B14F-4D97-AF65-F5344CB8AC3E}">
        <p14:creationId xmlns:p14="http://schemas.microsoft.com/office/powerpoint/2010/main" val="42323813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227512" y="120685"/>
            <a:ext cx="87384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+mj-lt"/>
              </a:rPr>
              <a:t>Can </a:t>
            </a:r>
            <a:r>
              <a:rPr lang="en-US" dirty="0" smtClean="0">
                <a:latin typeface="+mj-lt"/>
              </a:rPr>
              <a:t>t</a:t>
            </a:r>
            <a:r>
              <a:rPr lang="en" dirty="0" smtClean="0">
                <a:latin typeface="+mj-lt"/>
              </a:rPr>
              <a:t>here </a:t>
            </a:r>
            <a:r>
              <a:rPr lang="en" dirty="0">
                <a:latin typeface="+mj-lt"/>
              </a:rPr>
              <a:t>be a </a:t>
            </a:r>
            <a:r>
              <a:rPr lang="en-US" dirty="0" smtClean="0">
                <a:latin typeface="+mj-lt"/>
              </a:rPr>
              <a:t>p</a:t>
            </a:r>
            <a:r>
              <a:rPr lang="en" dirty="0" smtClean="0">
                <a:latin typeface="+mj-lt"/>
              </a:rPr>
              <a:t>erfect </a:t>
            </a:r>
            <a:r>
              <a:rPr lang="en-US" dirty="0">
                <a:latin typeface="+mj-lt"/>
              </a:rPr>
              <a:t>e</a:t>
            </a:r>
            <a:r>
              <a:rPr lang="en" dirty="0" smtClean="0">
                <a:latin typeface="+mj-lt"/>
              </a:rPr>
              <a:t>ndurance </a:t>
            </a:r>
            <a:r>
              <a:rPr lang="en-US" dirty="0">
                <a:latin typeface="+mj-lt"/>
              </a:rPr>
              <a:t>a</a:t>
            </a:r>
            <a:r>
              <a:rPr lang="en" dirty="0" smtClean="0">
                <a:latin typeface="+mj-lt"/>
              </a:rPr>
              <a:t>thlete</a:t>
            </a:r>
            <a:r>
              <a:rPr lang="en" dirty="0">
                <a:latin typeface="+mj-lt"/>
              </a:rPr>
              <a:t>? </a:t>
            </a:r>
            <a:r>
              <a:rPr lang="en" dirty="0" smtClean="0">
                <a:latin typeface="+mj-lt"/>
              </a:rPr>
              <a:t>–</a:t>
            </a:r>
            <a:r>
              <a:rPr lang="en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</a:t>
            </a:r>
            <a:r>
              <a:rPr lang="en" dirty="0" smtClean="0">
                <a:latin typeface="+mj-lt"/>
              </a:rPr>
              <a:t>opulation </a:t>
            </a:r>
            <a:r>
              <a:rPr lang="en-US" dirty="0">
                <a:latin typeface="+mj-lt"/>
              </a:rPr>
              <a:t>d</a:t>
            </a:r>
            <a:r>
              <a:rPr lang="en" dirty="0" smtClean="0">
                <a:latin typeface="+mj-lt"/>
              </a:rPr>
              <a:t>istribution </a:t>
            </a:r>
            <a:r>
              <a:rPr lang="en" dirty="0">
                <a:latin typeface="+mj-lt"/>
              </a:rPr>
              <a:t>of </a:t>
            </a:r>
            <a:r>
              <a:rPr lang="en-US" dirty="0" smtClean="0">
                <a:latin typeface="+mj-lt"/>
              </a:rPr>
              <a:t>g</a:t>
            </a:r>
            <a:r>
              <a:rPr lang="en" dirty="0" smtClean="0">
                <a:latin typeface="+mj-lt"/>
              </a:rPr>
              <a:t>enetic </a:t>
            </a:r>
            <a:r>
              <a:rPr lang="en-US" dirty="0">
                <a:latin typeface="+mj-lt"/>
              </a:rPr>
              <a:t>p</a:t>
            </a:r>
            <a:r>
              <a:rPr lang="en" dirty="0" smtClean="0">
                <a:latin typeface="+mj-lt"/>
              </a:rPr>
              <a:t>otential</a:t>
            </a:r>
            <a:endParaRPr lang="en" dirty="0">
              <a:latin typeface="+mj-lt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5240111" y="3682650"/>
            <a:ext cx="3713700" cy="193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800">
                <a:solidFill>
                  <a:srgbClr val="000000"/>
                </a:solidFill>
              </a:rPr>
              <a:t>Results = </a:t>
            </a:r>
            <a:r>
              <a:rPr lang="en" sz="1800">
                <a:solidFill>
                  <a:srgbClr val="FF0000"/>
                </a:solidFill>
              </a:rPr>
              <a:t>"Using probability calculations, we found only a 0.0005% chance of a single individual in the world having the ‘preferable' form of all 23 polymorphisms."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199224" y="5842050"/>
            <a:ext cx="8763600" cy="8165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000FF"/>
                </a:solidFill>
              </a:rPr>
              <a:t>the human body works as a "system": if one factor is sub-par, then the whole system loses the capacity to function at optimal performance</a:t>
            </a:r>
          </a:p>
        </p:txBody>
      </p:sp>
      <p:sp>
        <p:nvSpPr>
          <p:cNvPr id="217" name="Shape 217"/>
          <p:cNvSpPr/>
          <p:nvPr/>
        </p:nvSpPr>
        <p:spPr>
          <a:xfrm>
            <a:off x="246100" y="1581380"/>
            <a:ext cx="4630393" cy="367668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18" name="Shape 218"/>
          <p:cNvSpPr/>
          <p:nvPr/>
        </p:nvSpPr>
        <p:spPr>
          <a:xfrm>
            <a:off x="5128350" y="1518900"/>
            <a:ext cx="3695700" cy="200025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19" name="Shape 219"/>
          <p:cNvSpPr txBox="1"/>
          <p:nvPr/>
        </p:nvSpPr>
        <p:spPr>
          <a:xfrm>
            <a:off x="604550" y="5297850"/>
            <a:ext cx="4009799" cy="463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/>
              <a:t>Williams (2008) J Physiol 586(1):113-21.</a:t>
            </a:r>
          </a:p>
        </p:txBody>
      </p:sp>
    </p:spTree>
    <p:extLst>
      <p:ext uri="{BB962C8B-B14F-4D97-AF65-F5344CB8AC3E}">
        <p14:creationId xmlns:p14="http://schemas.microsoft.com/office/powerpoint/2010/main" val="3435861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-US" dirty="0" smtClean="0">
                <a:latin typeface="+mj-lt"/>
              </a:rPr>
              <a:t>Angiotensin I-converting enzyme (</a:t>
            </a:r>
            <a:r>
              <a:rPr lang="en" dirty="0" smtClean="0">
                <a:latin typeface="+mj-lt"/>
              </a:rPr>
              <a:t>ACE</a:t>
            </a:r>
            <a:r>
              <a:rPr lang="en-US" dirty="0" smtClean="0">
                <a:latin typeface="+mj-lt"/>
              </a:rPr>
              <a:t>)</a:t>
            </a:r>
            <a:endParaRPr lang="en" dirty="0">
              <a:latin typeface="+mj-lt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347775" y="6362471"/>
            <a:ext cx="8127000" cy="392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sz="1200" dirty="0"/>
              <a:t>Gayagay (1998) Hum Genet 103:48–50; Montgomery (1998) Nature </a:t>
            </a:r>
            <a:r>
              <a:rPr lang="en" sz="1200" dirty="0" smtClean="0"/>
              <a:t>393:221–22</a:t>
            </a:r>
            <a:r>
              <a:rPr lang="en-US" sz="1200" dirty="0" smtClean="0"/>
              <a:t>.</a:t>
            </a:r>
            <a:endParaRPr lang="en" sz="1200" dirty="0"/>
          </a:p>
        </p:txBody>
      </p:sp>
      <p:sp>
        <p:nvSpPr>
          <p:cNvPr id="107" name="Shape 107"/>
          <p:cNvSpPr txBox="1"/>
          <p:nvPr/>
        </p:nvSpPr>
        <p:spPr>
          <a:xfrm>
            <a:off x="396600" y="1088085"/>
            <a:ext cx="8419800" cy="510841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" sz="1800" b="1" dirty="0" smtClean="0"/>
              <a:t>ACE</a:t>
            </a:r>
            <a:r>
              <a:rPr lang="en" sz="1800" dirty="0"/>
              <a:t>: angiotensin converting enzyme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" sz="1800" dirty="0" smtClean="0"/>
              <a:t>- </a:t>
            </a:r>
            <a:r>
              <a:rPr lang="en" sz="1800" dirty="0"/>
              <a:t>functions= vasoconstriction, salt/water balance, inflammation, RBC synthesis, tissue </a:t>
            </a:r>
            <a:r>
              <a:rPr lang="en" sz="1800" dirty="0" smtClean="0"/>
              <a:t>oxygenation, muscle efficiency</a:t>
            </a:r>
            <a:endParaRPr lang="en" sz="1800" dirty="0"/>
          </a:p>
          <a:p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i="1" dirty="0" smtClean="0"/>
              <a:t>ACE I/D</a:t>
            </a:r>
            <a:r>
              <a:rPr lang="en-US" dirty="0" smtClean="0"/>
              <a:t>: I= insertion of 287bp </a:t>
            </a:r>
            <a:r>
              <a:rPr lang="en-US" dirty="0" err="1" smtClean="0"/>
              <a:t>Alu</a:t>
            </a:r>
            <a:r>
              <a:rPr lang="en-US" dirty="0" smtClean="0"/>
              <a:t> element in an intron 16 of </a:t>
            </a:r>
            <a:r>
              <a:rPr lang="en-US" i="1" dirty="0" smtClean="0"/>
              <a:t>ACE</a:t>
            </a:r>
          </a:p>
          <a:p>
            <a:r>
              <a:rPr lang="en-US" sz="1800" dirty="0" smtClean="0"/>
              <a:t>	Europeans: II= 25%, ID= 50%, DD= 26%</a:t>
            </a:r>
          </a:p>
          <a:p>
            <a:r>
              <a:rPr lang="en-US" dirty="0"/>
              <a:t>	</a:t>
            </a:r>
            <a:r>
              <a:rPr lang="en-US" dirty="0" smtClean="0"/>
              <a:t>Asians: </a:t>
            </a:r>
            <a:r>
              <a:rPr lang="en-US" dirty="0"/>
              <a:t>II= </a:t>
            </a:r>
            <a:r>
              <a:rPr lang="en-US" dirty="0" smtClean="0"/>
              <a:t>23%</a:t>
            </a:r>
            <a:r>
              <a:rPr lang="en-US" dirty="0"/>
              <a:t>, ID= </a:t>
            </a:r>
            <a:r>
              <a:rPr lang="en-US" dirty="0" smtClean="0"/>
              <a:t>66%</a:t>
            </a:r>
            <a:r>
              <a:rPr lang="en-US" dirty="0"/>
              <a:t>, DD= </a:t>
            </a:r>
            <a:r>
              <a:rPr lang="en-US" dirty="0" smtClean="0"/>
              <a:t>11%</a:t>
            </a:r>
            <a:endParaRPr lang="en-US" sz="1800" dirty="0" smtClean="0"/>
          </a:p>
          <a:p>
            <a:endParaRPr lang="en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I allele: </a:t>
            </a:r>
            <a:r>
              <a:rPr lang="en-US" dirty="0" err="1" smtClean="0"/>
              <a:t>Alu</a:t>
            </a:r>
            <a:r>
              <a:rPr lang="en-US" dirty="0" smtClean="0"/>
              <a:t> </a:t>
            </a:r>
            <a:r>
              <a:rPr lang="en" sz="1800" dirty="0" smtClean="0"/>
              <a:t>insertion</a:t>
            </a:r>
            <a:r>
              <a:rPr lang="en" sz="1800" dirty="0"/>
              <a:t>; lower ACE activity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	I/I genotype -&gt; increased endurance performance </a:t>
            </a:r>
            <a:r>
              <a:rPr lang="en" sz="1800" dirty="0" smtClean="0"/>
              <a:t>[</a:t>
            </a:r>
            <a:r>
              <a:rPr lang="en-US" sz="1800" dirty="0" smtClean="0"/>
              <a:t>OR=2.07, </a:t>
            </a:r>
            <a:r>
              <a:rPr lang="en" sz="1800" dirty="0" smtClean="0"/>
              <a:t>p=0.009</a:t>
            </a:r>
            <a:r>
              <a:rPr lang="en" sz="1800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	increased metabolic response from training, metabolic efficiency</a:t>
            </a:r>
          </a:p>
          <a:p>
            <a:endParaRPr lang="en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D allele: </a:t>
            </a:r>
            <a:r>
              <a:rPr lang="en-US" dirty="0" smtClean="0"/>
              <a:t>no </a:t>
            </a:r>
            <a:r>
              <a:rPr lang="en-US" dirty="0" err="1" smtClean="0"/>
              <a:t>Alu</a:t>
            </a:r>
            <a:r>
              <a:rPr lang="en-US" dirty="0" smtClean="0"/>
              <a:t> insertion</a:t>
            </a:r>
            <a:r>
              <a:rPr lang="en" sz="1800" dirty="0" smtClean="0"/>
              <a:t>; </a:t>
            </a:r>
            <a:r>
              <a:rPr lang="en" sz="1800" dirty="0"/>
              <a:t>higher ACE activity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	D/D genotype -&gt; increased power performance </a:t>
            </a:r>
            <a:r>
              <a:rPr lang="en" sz="1800" dirty="0" smtClean="0"/>
              <a:t>[</a:t>
            </a:r>
            <a:r>
              <a:rPr lang="en-US" sz="1800" dirty="0" smtClean="0"/>
              <a:t>OR=2.77, </a:t>
            </a:r>
            <a:r>
              <a:rPr lang="en" sz="1800" dirty="0" smtClean="0"/>
              <a:t>p=0.004</a:t>
            </a:r>
            <a:r>
              <a:rPr lang="en" sz="1800" dirty="0"/>
              <a:t>]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increased strength gain from training, L ventricle mass, VO</a:t>
            </a:r>
            <a:r>
              <a:rPr lang="en" sz="1800" baseline="-25000" dirty="0"/>
              <a:t>2</a:t>
            </a:r>
            <a:r>
              <a:rPr lang="en" sz="1800" dirty="0"/>
              <a:t> max</a:t>
            </a:r>
          </a:p>
          <a:p>
            <a:endParaRPr lang="en"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</a:pPr>
            <a:r>
              <a:rPr lang="en-US" sz="1800" dirty="0" smtClean="0"/>
              <a:t>- </a:t>
            </a:r>
            <a:r>
              <a:rPr lang="en" sz="1800" dirty="0" smtClean="0"/>
              <a:t>many studies</a:t>
            </a:r>
            <a:r>
              <a:rPr lang="en-US" sz="1800" dirty="0" smtClean="0"/>
              <a:t> show</a:t>
            </a:r>
            <a:r>
              <a:rPr lang="en" sz="1800" dirty="0" smtClean="0"/>
              <a:t> </a:t>
            </a:r>
            <a:r>
              <a:rPr lang="en" sz="1800" dirty="0"/>
              <a:t>conflicting results on ACE </a:t>
            </a:r>
            <a:r>
              <a:rPr lang="en-US" sz="1800" dirty="0" smtClean="0"/>
              <a:t>and</a:t>
            </a:r>
            <a:r>
              <a:rPr lang="en" sz="1800" dirty="0" smtClean="0"/>
              <a:t> </a:t>
            </a:r>
            <a:r>
              <a:rPr lang="en" sz="1800" dirty="0"/>
              <a:t>athletic </a:t>
            </a:r>
            <a:r>
              <a:rPr lang="en" sz="1800" dirty="0" smtClean="0"/>
              <a:t>performance</a:t>
            </a: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271325086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ACE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347775" y="6391242"/>
            <a:ext cx="8127000" cy="508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78571"/>
            </a:pPr>
            <a:r>
              <a:rPr lang="en" sz="1200" dirty="0" smtClean="0"/>
              <a:t>M</a:t>
            </a:r>
            <a:r>
              <a:rPr lang="en-US" sz="1200" dirty="0" smtClean="0"/>
              <a:t>a, F et al.</a:t>
            </a:r>
            <a:r>
              <a:rPr lang="en" sz="1200" dirty="0" smtClean="0"/>
              <a:t> (</a:t>
            </a:r>
            <a:r>
              <a:rPr lang="en-US" sz="1200" dirty="0" smtClean="0"/>
              <a:t>2013</a:t>
            </a:r>
            <a:r>
              <a:rPr lang="en" sz="1200" dirty="0" smtClean="0"/>
              <a:t>)</a:t>
            </a:r>
            <a:r>
              <a:rPr lang="en-US" sz="1200" dirty="0" smtClean="0"/>
              <a:t>.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 8(1): e54685.</a:t>
            </a:r>
            <a:endParaRPr lang="en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842" y="248342"/>
            <a:ext cx="4964023" cy="59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80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894987" y="1941450"/>
            <a:ext cx="2690449" cy="33393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35" name="Shape 35"/>
          <p:cNvSpPr txBox="1"/>
          <p:nvPr/>
        </p:nvSpPr>
        <p:spPr>
          <a:xfrm>
            <a:off x="1225209" y="5439567"/>
            <a:ext cx="1840800" cy="2721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dirty="0"/>
              <a:t>Arnold Schwarzenegger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1225209" y="1415353"/>
            <a:ext cx="1905600" cy="3369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 sz="1800" b="1" dirty="0"/>
              <a:t>Strength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5744167" y="5439567"/>
            <a:ext cx="1840800" cy="2721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dirty="0"/>
              <a:t>Dean Karnazes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5814672" y="1415353"/>
            <a:ext cx="1905600" cy="3369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b="1" dirty="0"/>
              <a:t>Endurance</a:t>
            </a:r>
          </a:p>
        </p:txBody>
      </p:sp>
      <p:sp>
        <p:nvSpPr>
          <p:cNvPr id="39" name="Shape 39"/>
          <p:cNvSpPr/>
          <p:nvPr/>
        </p:nvSpPr>
        <p:spPr>
          <a:xfrm>
            <a:off x="5302097" y="1941450"/>
            <a:ext cx="2690449" cy="333936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0" name="Shape 123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-US" dirty="0" smtClean="0">
                <a:latin typeface="+mj-lt"/>
              </a:rPr>
              <a:t>α-actinin-3 (</a:t>
            </a:r>
            <a:r>
              <a:rPr lang="en" dirty="0" smtClean="0">
                <a:latin typeface="+mj-lt"/>
              </a:rPr>
              <a:t>ACTN3</a:t>
            </a:r>
            <a:r>
              <a:rPr lang="en-US" dirty="0" smtClean="0">
                <a:latin typeface="+mj-lt"/>
              </a:rPr>
              <a:t>) [</a:t>
            </a:r>
            <a:r>
              <a:rPr lang="en-US" dirty="0" err="1" smtClean="0">
                <a:latin typeface="+mj-lt"/>
              </a:rPr>
              <a:t>ie</a:t>
            </a:r>
            <a:r>
              <a:rPr lang="en-US" dirty="0" smtClean="0">
                <a:latin typeface="+mj-lt"/>
              </a:rPr>
              <a:t>. “speed gene”]</a:t>
            </a:r>
            <a:endParaRPr lang="en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2157" y="3224923"/>
            <a:ext cx="8667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vs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39320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ACTN3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74" y="0"/>
            <a:ext cx="637227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5121" y="6438800"/>
            <a:ext cx="2286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kohlmanngen677s13.weebly.com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77250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ACTN3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47775" y="6315249"/>
            <a:ext cx="8127000" cy="5645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sz="1200" dirty="0"/>
              <a:t>Yang (2003) Am J Hum Genet 73: 627-631</a:t>
            </a:r>
            <a:r>
              <a:rPr lang="en" sz="1200" dirty="0" smtClean="0"/>
              <a:t>.</a:t>
            </a:r>
            <a:endParaRPr lang="en" sz="1200" dirty="0"/>
          </a:p>
        </p:txBody>
      </p:sp>
      <p:sp>
        <p:nvSpPr>
          <p:cNvPr id="125" name="Shape 125"/>
          <p:cNvSpPr txBox="1"/>
          <p:nvPr/>
        </p:nvSpPr>
        <p:spPr>
          <a:xfrm>
            <a:off x="396600" y="1061650"/>
            <a:ext cx="8419800" cy="444206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61111"/>
            </a:pPr>
            <a:r>
              <a:rPr lang="en" sz="1800" dirty="0"/>
              <a:t>- alpha-actinin-3: crosslinks actin thin filaments in </a:t>
            </a:r>
            <a:r>
              <a:rPr lang="en" sz="1800" dirty="0" smtClean="0"/>
              <a:t>type </a:t>
            </a:r>
            <a:r>
              <a:rPr lang="en-US" sz="1800" dirty="0" smtClean="0"/>
              <a:t>II</a:t>
            </a:r>
            <a:r>
              <a:rPr lang="en" sz="1800" dirty="0" smtClean="0"/>
              <a:t> </a:t>
            </a:r>
            <a:r>
              <a:rPr lang="en" sz="1800" dirty="0"/>
              <a:t>(</a:t>
            </a:r>
            <a:r>
              <a:rPr lang="en" sz="1800" dirty="0" smtClean="0"/>
              <a:t>fast</a:t>
            </a:r>
            <a:r>
              <a:rPr lang="en-US" sz="1800" dirty="0" smtClean="0"/>
              <a:t> glycolytic</a:t>
            </a:r>
            <a:r>
              <a:rPr lang="en" sz="1800" dirty="0" smtClean="0"/>
              <a:t>)</a:t>
            </a:r>
            <a:r>
              <a:rPr lang="en-US" sz="1800" dirty="0" smtClean="0"/>
              <a:t> </a:t>
            </a:r>
            <a:r>
              <a:rPr lang="en" dirty="0"/>
              <a:t>skeletal muscle  </a:t>
            </a:r>
            <a:r>
              <a:rPr lang="en" sz="1800" dirty="0"/>
              <a:t>fibers; thought to </a:t>
            </a:r>
            <a:r>
              <a:rPr lang="en" sz="1800" dirty="0" smtClean="0"/>
              <a:t>maintain </a:t>
            </a:r>
            <a:r>
              <a:rPr lang="en" sz="1800" dirty="0"/>
              <a:t>ordered fiber arrays and </a:t>
            </a:r>
            <a:r>
              <a:rPr lang="en" sz="1800" dirty="0" smtClean="0"/>
              <a:t>coordinat</a:t>
            </a:r>
            <a:r>
              <a:rPr lang="en-US" sz="1800" dirty="0" smtClean="0"/>
              <a:t>e</a:t>
            </a:r>
            <a:r>
              <a:rPr lang="en" sz="1800" dirty="0" smtClean="0"/>
              <a:t> </a:t>
            </a:r>
            <a:r>
              <a:rPr lang="en" sz="1800" dirty="0"/>
              <a:t>contraction</a:t>
            </a:r>
          </a:p>
          <a:p>
            <a:endParaRPr lang="en" sz="1800" dirty="0"/>
          </a:p>
          <a:p>
            <a:pPr lvl="0">
              <a:buClr>
                <a:srgbClr val="000000"/>
              </a:buClr>
              <a:buSzPct val="61111"/>
            </a:pPr>
            <a:r>
              <a:rPr lang="en-US" sz="1800" dirty="0" smtClean="0"/>
              <a:t>- </a:t>
            </a:r>
            <a:r>
              <a:rPr lang="en" sz="1800" dirty="0" smtClean="0"/>
              <a:t>rs1815739</a:t>
            </a:r>
            <a:r>
              <a:rPr lang="en-US" sz="1800" dirty="0" smtClean="0"/>
              <a:t>:</a:t>
            </a:r>
            <a:r>
              <a:rPr lang="en-US" dirty="0" smtClean="0"/>
              <a:t> </a:t>
            </a:r>
            <a:r>
              <a:rPr lang="en" dirty="0" smtClean="0"/>
              <a:t>R577X</a:t>
            </a:r>
            <a:r>
              <a:rPr lang="en-US" dirty="0"/>
              <a:t>;</a:t>
            </a:r>
            <a:r>
              <a:rPr lang="en" dirty="0" smtClean="0"/>
              <a:t> </a:t>
            </a:r>
            <a:r>
              <a:rPr lang="en" sz="1800" dirty="0"/>
              <a:t>C-&gt;T; </a:t>
            </a:r>
            <a:r>
              <a:rPr lang="en" sz="1800" dirty="0" smtClean="0"/>
              <a:t> </a:t>
            </a:r>
            <a:r>
              <a:rPr lang="en-US" sz="1800" dirty="0" smtClean="0"/>
              <a:t>TT = 22</a:t>
            </a:r>
            <a:r>
              <a:rPr lang="en" sz="1800" dirty="0" smtClean="0"/>
              <a:t>% </a:t>
            </a:r>
            <a:r>
              <a:rPr lang="en" sz="1800" dirty="0"/>
              <a:t>European</a:t>
            </a:r>
            <a:r>
              <a:rPr lang="en" sz="1800" dirty="0" smtClean="0"/>
              <a:t>,</a:t>
            </a:r>
            <a:r>
              <a:rPr lang="en-US" sz="1800" dirty="0" smtClean="0"/>
              <a:t> 18% Japanese,</a:t>
            </a:r>
            <a:r>
              <a:rPr lang="en" sz="1800" dirty="0" smtClean="0"/>
              <a:t> </a:t>
            </a:r>
            <a:r>
              <a:rPr lang="en-US" sz="1800" dirty="0" smtClean="0"/>
              <a:t>&lt;</a:t>
            </a:r>
            <a:r>
              <a:rPr lang="en" sz="1800" dirty="0" smtClean="0"/>
              <a:t>1</a:t>
            </a:r>
            <a:r>
              <a:rPr lang="en" sz="1800" dirty="0"/>
              <a:t>% African</a:t>
            </a:r>
          </a:p>
          <a:p>
            <a:pPr marL="285750" lvl="0" indent="-285750" rtl="0">
              <a:buClr>
                <a:srgbClr val="000000"/>
              </a:buClr>
              <a:buSzPct val="61111"/>
              <a:buFontTx/>
              <a:buChar char="-"/>
            </a:pPr>
            <a:endParaRPr lang="en" sz="1800" dirty="0"/>
          </a:p>
          <a:p>
            <a:pPr lvl="0" rtl="0">
              <a:buClr>
                <a:srgbClr val="000000"/>
              </a:buClr>
              <a:buSzPct val="61111"/>
            </a:pPr>
            <a:r>
              <a:rPr lang="en-US" sz="1800" dirty="0" smtClean="0"/>
              <a:t>- </a:t>
            </a:r>
            <a:r>
              <a:rPr lang="en" sz="1800" dirty="0" smtClean="0"/>
              <a:t>CC </a:t>
            </a:r>
            <a:r>
              <a:rPr lang="en" sz="1800" dirty="0"/>
              <a:t>[</a:t>
            </a:r>
            <a:r>
              <a:rPr lang="en" sz="1800" dirty="0" smtClean="0"/>
              <a:t>RR]</a:t>
            </a:r>
            <a:r>
              <a:rPr lang="en-US" sz="1800" dirty="0" smtClean="0"/>
              <a:t>: 2 functioning copies of ACTN3</a:t>
            </a:r>
          </a:p>
          <a:p>
            <a:pPr lvl="0" rtl="0">
              <a:buClr>
                <a:srgbClr val="000000"/>
              </a:buClr>
              <a:buSzPct val="61111"/>
            </a:pPr>
            <a:r>
              <a:rPr lang="en-US" dirty="0"/>
              <a:t>	</a:t>
            </a:r>
            <a:r>
              <a:rPr lang="en" sz="1800" dirty="0" smtClean="0"/>
              <a:t>genotype </a:t>
            </a:r>
            <a:r>
              <a:rPr lang="en" sz="1800" dirty="0"/>
              <a:t>associated with increased strength (OR=2.31; p=0.0001</a:t>
            </a:r>
            <a:r>
              <a:rPr lang="en" sz="1800" dirty="0" smtClean="0"/>
              <a:t>)</a:t>
            </a:r>
            <a:endParaRPr lang="en-US" sz="1800" dirty="0" smtClean="0"/>
          </a:p>
          <a:p>
            <a:pPr lvl="0" rtl="0">
              <a:buClr>
                <a:srgbClr val="000000"/>
              </a:buClr>
              <a:buSzPct val="61111"/>
            </a:pPr>
            <a:r>
              <a:rPr lang="en-US" dirty="0"/>
              <a:t>	</a:t>
            </a:r>
            <a:r>
              <a:rPr lang="en-US" dirty="0" smtClean="0"/>
              <a:t>overrepresented in elite sprint/power athletes</a:t>
            </a:r>
            <a:endParaRPr lang="en" sz="1800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TT [XX</a:t>
            </a:r>
            <a:r>
              <a:rPr lang="en" sz="1800" dirty="0" smtClean="0"/>
              <a:t>]</a:t>
            </a:r>
            <a:r>
              <a:rPr lang="en-US" sz="1800" dirty="0" smtClean="0"/>
              <a:t>: 0 functioning copies of ACTN3</a:t>
            </a:r>
          </a:p>
          <a:p>
            <a:pPr lvl="0"/>
            <a:r>
              <a:rPr lang="en-US" sz="1800" dirty="0" smtClean="0"/>
              <a:t>	</a:t>
            </a:r>
            <a:r>
              <a:rPr lang="en" dirty="0"/>
              <a:t>genotype associated with increased endurance (OR=1.38; p=0.148)</a:t>
            </a:r>
          </a:p>
          <a:p>
            <a:pPr lvl="0"/>
            <a:r>
              <a:rPr lang="en-US" sz="1800" dirty="0" smtClean="0"/>
              <a:t>	</a:t>
            </a:r>
            <a:r>
              <a:rPr lang="en-US" dirty="0" smtClean="0"/>
              <a:t>overrepresented in elite endurance athletes</a:t>
            </a:r>
            <a:endParaRPr lang="en-US" dirty="0"/>
          </a:p>
          <a:p>
            <a:endParaRPr lang="en" sz="1800" dirty="0"/>
          </a:p>
          <a:p>
            <a:r>
              <a:rPr lang="en-US" dirty="0" smtClean="0"/>
              <a:t>- explains 2-3% of the population variance in muscle function </a:t>
            </a:r>
          </a:p>
          <a:p>
            <a:endParaRPr lang="en" dirty="0"/>
          </a:p>
          <a:p>
            <a:pPr lvl="0">
              <a:buClr>
                <a:srgbClr val="000000"/>
              </a:buClr>
              <a:buSzPct val="61111"/>
            </a:pPr>
            <a:r>
              <a:rPr lang="en-US" dirty="0"/>
              <a:t>- </a:t>
            </a:r>
            <a:r>
              <a:rPr lang="en" dirty="0"/>
              <a:t>many studies</a:t>
            </a:r>
            <a:r>
              <a:rPr lang="en-US" dirty="0"/>
              <a:t> show</a:t>
            </a:r>
            <a:r>
              <a:rPr lang="en" dirty="0"/>
              <a:t> conflicting results on ACE </a:t>
            </a:r>
            <a:r>
              <a:rPr lang="en-US" dirty="0"/>
              <a:t>and</a:t>
            </a:r>
            <a:r>
              <a:rPr lang="en" dirty="0"/>
              <a:t> athletic </a:t>
            </a:r>
            <a:r>
              <a:rPr lang="en" dirty="0" smtClean="0"/>
              <a:t>performanc</a:t>
            </a:r>
            <a:r>
              <a:rPr lang="en-US" dirty="0" smtClean="0"/>
              <a:t>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020675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ACTN3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79" y="407007"/>
            <a:ext cx="4956385" cy="5885708"/>
          </a:xfrm>
          <a:prstGeom prst="rect">
            <a:avLst/>
          </a:prstGeom>
        </p:spPr>
      </p:pic>
      <p:sp>
        <p:nvSpPr>
          <p:cNvPr id="6" name="Shape 113"/>
          <p:cNvSpPr txBox="1"/>
          <p:nvPr/>
        </p:nvSpPr>
        <p:spPr>
          <a:xfrm>
            <a:off x="347775" y="6391242"/>
            <a:ext cx="8127000" cy="508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78571"/>
            </a:pPr>
            <a:r>
              <a:rPr lang="en" sz="1200" dirty="0" smtClean="0"/>
              <a:t>M</a:t>
            </a:r>
            <a:r>
              <a:rPr lang="en-US" sz="1200" dirty="0" smtClean="0"/>
              <a:t>a, F et al.</a:t>
            </a:r>
            <a:r>
              <a:rPr lang="en" sz="1200" dirty="0" smtClean="0"/>
              <a:t> (</a:t>
            </a:r>
            <a:r>
              <a:rPr lang="en-US" sz="1200" dirty="0" smtClean="0"/>
              <a:t>2013</a:t>
            </a:r>
            <a:r>
              <a:rPr lang="en" sz="1200" dirty="0" smtClean="0"/>
              <a:t>)</a:t>
            </a:r>
            <a:r>
              <a:rPr lang="en-US" sz="1200" dirty="0" smtClean="0"/>
              <a:t>.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 8(1): e54685.</a:t>
            </a:r>
            <a:endParaRPr lang="en" sz="1200" dirty="0"/>
          </a:p>
        </p:txBody>
      </p:sp>
    </p:spTree>
    <p:extLst>
      <p:ext uri="{BB962C8B-B14F-4D97-AF65-F5344CB8AC3E}">
        <p14:creationId xmlns:p14="http://schemas.microsoft.com/office/powerpoint/2010/main" val="458244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65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ACTN3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20" y="1665206"/>
            <a:ext cx="2484584" cy="1989647"/>
          </a:xfrm>
          <a:prstGeom prst="rect">
            <a:avLst/>
          </a:prstGeom>
        </p:spPr>
      </p:pic>
      <p:pic>
        <p:nvPicPr>
          <p:cNvPr id="3" name="Picture 2" descr="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11803" b="49827"/>
          <a:stretch/>
        </p:blipFill>
        <p:spPr>
          <a:xfrm rot="16200000">
            <a:off x="4356451" y="1587059"/>
            <a:ext cx="4387583" cy="3753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585016"/>
            <a:ext cx="3492325" cy="6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5613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9" y="76200"/>
            <a:ext cx="8704521" cy="1072116"/>
          </a:xfrm>
        </p:spPr>
        <p:txBody>
          <a:bodyPr>
            <a:normAutofit fontScale="90000"/>
          </a:bodyPr>
          <a:lstStyle/>
          <a:p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3111" b="1" dirty="0" smtClean="0">
                <a:latin typeface="Arial"/>
                <a:cs typeface="Arial"/>
              </a:rPr>
              <a:t>Rationale and </a:t>
            </a:r>
            <a:r>
              <a:rPr lang="en-US" sz="3111" b="1" dirty="0" smtClean="0">
                <a:latin typeface="Arial"/>
                <a:cs typeface="Arial"/>
              </a:rPr>
              <a:t>motivation </a:t>
            </a:r>
            <a:r>
              <a:rPr lang="en-US" sz="3111" b="1" dirty="0" smtClean="0">
                <a:latin typeface="Arial"/>
                <a:cs typeface="Arial"/>
              </a:rPr>
              <a:t>for </a:t>
            </a:r>
            <a:r>
              <a:rPr lang="en-US" sz="3111" b="1" dirty="0" smtClean="0">
                <a:latin typeface="Arial"/>
                <a:cs typeface="Arial"/>
              </a:rPr>
              <a:t>personalized </a:t>
            </a:r>
            <a:r>
              <a:rPr lang="en-US" sz="3111" b="1" dirty="0">
                <a:latin typeface="Arial"/>
                <a:cs typeface="Arial"/>
              </a:rPr>
              <a:t>m</a:t>
            </a:r>
            <a:r>
              <a:rPr lang="en-US" sz="3111" b="1" dirty="0" smtClean="0">
                <a:latin typeface="Arial"/>
                <a:cs typeface="Arial"/>
              </a:rPr>
              <a:t>edicine </a:t>
            </a:r>
            <a:r>
              <a:rPr lang="en-US" sz="3111" b="1" dirty="0">
                <a:latin typeface="Arial"/>
                <a:cs typeface="Arial"/>
              </a:rPr>
              <a:t>a</a:t>
            </a:r>
            <a:r>
              <a:rPr lang="en-US" sz="3111" b="1" dirty="0" smtClean="0">
                <a:latin typeface="Arial"/>
                <a:cs typeface="Arial"/>
              </a:rPr>
              <a:t>pplied </a:t>
            </a:r>
            <a:r>
              <a:rPr lang="en-US" sz="3111" b="1" dirty="0" smtClean="0">
                <a:latin typeface="Arial"/>
                <a:cs typeface="Arial"/>
              </a:rPr>
              <a:t>to </a:t>
            </a:r>
            <a:r>
              <a:rPr lang="en-US" sz="3111" b="1" dirty="0" smtClean="0">
                <a:latin typeface="Arial"/>
                <a:cs typeface="Arial"/>
              </a:rPr>
              <a:t>athletes</a:t>
            </a:r>
            <a:endParaRPr lang="en-US" sz="3111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36576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000" b="1" dirty="0" smtClean="0">
                <a:cs typeface="Arial"/>
              </a:rPr>
              <a:t>1) Health: </a:t>
            </a:r>
            <a:r>
              <a:rPr lang="en-US" sz="2000" dirty="0" smtClean="0">
                <a:cs typeface="Arial"/>
              </a:rPr>
              <a:t>30-75% of distance runners [1] &amp; up to 75% of triathletes [2] are injured each year.</a:t>
            </a:r>
            <a:endParaRPr lang="en-US" sz="2000" b="1" dirty="0" smtClean="0">
              <a:cs typeface="Arial"/>
            </a:endParaRPr>
          </a:p>
          <a:p>
            <a:pPr>
              <a:spcAft>
                <a:spcPts val="1200"/>
              </a:spcAft>
              <a:buNone/>
            </a:pPr>
            <a:r>
              <a:rPr lang="en-US" sz="2000" b="1" dirty="0" smtClean="0">
                <a:cs typeface="Arial"/>
              </a:rPr>
              <a:t>2) Success: </a:t>
            </a:r>
            <a:r>
              <a:rPr lang="en-US" sz="2000" dirty="0" smtClean="0">
                <a:cs typeface="Arial"/>
              </a:rPr>
              <a:t>0.03% (2 seconds) of the total race time separated the 3 medalists in the Women’s Triathlon at the 2012 London Olympics [3].</a:t>
            </a:r>
            <a:endParaRPr lang="en-US" sz="2000" b="1" dirty="0" smtClean="0">
              <a:cs typeface="Arial"/>
            </a:endParaRPr>
          </a:p>
          <a:p>
            <a:pPr>
              <a:spcAft>
                <a:spcPts val="1200"/>
              </a:spcAft>
              <a:buNone/>
            </a:pPr>
            <a:r>
              <a:rPr lang="en-US" sz="2000" b="1" dirty="0" smtClean="0">
                <a:cs typeface="Arial"/>
              </a:rPr>
              <a:t>3) Money: </a:t>
            </a:r>
            <a:r>
              <a:rPr lang="en-US" sz="2000" dirty="0" smtClean="0">
                <a:cs typeface="Arial"/>
              </a:rPr>
              <a:t>100,000-250,000 ACL reconstructions per year, costing $1.7 to $6.25 billion in direct healthcare costs [4].</a:t>
            </a:r>
            <a:endParaRPr lang="en-US" sz="2000" b="1" dirty="0" smtClean="0">
              <a:cs typeface="Arial"/>
            </a:endParaRPr>
          </a:p>
          <a:p>
            <a:pPr>
              <a:spcAft>
                <a:spcPts val="1200"/>
              </a:spcAft>
              <a:buNone/>
            </a:pPr>
            <a:r>
              <a:rPr lang="en-US" sz="2000" b="1" dirty="0" smtClean="0">
                <a:cs typeface="Arial"/>
              </a:rPr>
              <a:t>4) Business: </a:t>
            </a:r>
            <a:r>
              <a:rPr lang="en-US" sz="2000" dirty="0" smtClean="0">
                <a:cs typeface="Arial"/>
              </a:rPr>
              <a:t>As of </a:t>
            </a:r>
            <a:r>
              <a:rPr lang="en-US" sz="2000" dirty="0" smtClean="0">
                <a:cs typeface="Arial"/>
              </a:rPr>
              <a:t>July 25th</a:t>
            </a:r>
            <a:r>
              <a:rPr lang="en-US" sz="2000" dirty="0" smtClean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2013 there were </a:t>
            </a:r>
            <a:r>
              <a:rPr lang="en-US" sz="2000" dirty="0" smtClean="0">
                <a:cs typeface="Arial"/>
              </a:rPr>
              <a:t>159 </a:t>
            </a:r>
            <a:r>
              <a:rPr lang="en-US" sz="2000" dirty="0" smtClean="0">
                <a:cs typeface="Arial"/>
              </a:rPr>
              <a:t>MLB players on the DL, accounting for </a:t>
            </a:r>
            <a:r>
              <a:rPr lang="en-US" sz="2000" dirty="0" smtClean="0">
                <a:cs typeface="Arial"/>
              </a:rPr>
              <a:t>$</a:t>
            </a:r>
            <a:r>
              <a:rPr lang="en-US" sz="2000" dirty="0" smtClean="0">
                <a:cs typeface="Arial"/>
              </a:rPr>
              <a:t>602</a:t>
            </a:r>
            <a:r>
              <a:rPr lang="en-US" sz="2000" dirty="0" smtClean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million in salaries or </a:t>
            </a:r>
            <a:r>
              <a:rPr lang="en-US" sz="2000" dirty="0" smtClean="0">
                <a:cs typeface="Arial"/>
              </a:rPr>
              <a:t>18.9% </a:t>
            </a:r>
            <a:r>
              <a:rPr lang="en-US" sz="2000" dirty="0" smtClean="0">
                <a:cs typeface="Arial"/>
              </a:rPr>
              <a:t>of the total MLB payroll [5].</a:t>
            </a:r>
            <a:endParaRPr lang="en-US" sz="2000" b="1" dirty="0" smtClean="0"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53340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129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1: </a:t>
            </a:r>
            <a:r>
              <a:rPr lang="en-US" sz="1297" dirty="0" smtClean="0"/>
              <a:t>van Gent, R.N., et al., British journal of sports medicine, 2007. 41(8): </a:t>
            </a:r>
            <a:r>
              <a:rPr lang="en-US" sz="1297" dirty="0" err="1" smtClean="0"/>
              <a:t>p</a:t>
            </a:r>
            <a:r>
              <a:rPr lang="en-US" sz="1297" dirty="0" smtClean="0"/>
              <a:t>. 469-80; discussion 480. 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en-US" sz="129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2: </a:t>
            </a:r>
            <a:r>
              <a:rPr lang="en-US" sz="1297" dirty="0" err="1" smtClean="0"/>
              <a:t>Egermann</a:t>
            </a:r>
            <a:r>
              <a:rPr lang="en-US" sz="1297" dirty="0" smtClean="0"/>
              <a:t>, M., et al., International journal of sports medicine, 2003. 24(4): </a:t>
            </a:r>
            <a:r>
              <a:rPr lang="en-US" sz="1297" dirty="0" err="1" smtClean="0"/>
              <a:t>p</a:t>
            </a:r>
            <a:r>
              <a:rPr lang="en-US" sz="1297" dirty="0" smtClean="0"/>
              <a:t>. 271-6. 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en-US" sz="129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3</a:t>
            </a:r>
            <a:r>
              <a:rPr lang="en-US" sz="1297" dirty="0" smtClean="0">
                <a:cs typeface="Arial"/>
              </a:rPr>
              <a:t>: http://www.london2012.com/triathlon/event/women/phase=trw001100/index.html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1297" dirty="0" smtClean="0">
                <a:cs typeface="Arial"/>
              </a:rPr>
              <a:t>4: </a:t>
            </a:r>
            <a:r>
              <a:rPr lang="en-US" sz="1297" dirty="0" err="1" smtClean="0">
                <a:cs typeface="Arial"/>
              </a:rPr>
              <a:t>Hewett</a:t>
            </a:r>
            <a:r>
              <a:rPr lang="en-US" sz="1297" dirty="0" smtClean="0">
                <a:cs typeface="Arial"/>
              </a:rPr>
              <a:t> et al., </a:t>
            </a:r>
            <a:r>
              <a:rPr lang="en-US" sz="1297" dirty="0" smtClean="0"/>
              <a:t>British journal of sports medicine, 2010. 44: </a:t>
            </a:r>
            <a:r>
              <a:rPr lang="en-US" sz="1297" dirty="0" err="1" smtClean="0"/>
              <a:t>p</a:t>
            </a:r>
            <a:r>
              <a:rPr lang="en-US" sz="1297" dirty="0" smtClean="0"/>
              <a:t>. 848-855.</a:t>
            </a:r>
            <a:endParaRPr lang="en-US" sz="1297" dirty="0" smtClean="0">
              <a:cs typeface="Arial"/>
            </a:endParaRPr>
          </a:p>
          <a:p>
            <a:pPr marL="342900" lvl="0" indent="-342900">
              <a:spcBef>
                <a:spcPct val="20000"/>
              </a:spcBef>
            </a:pPr>
            <a:r>
              <a:rPr kumimoji="0" lang="en-US" sz="129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5: </a:t>
            </a:r>
            <a:r>
              <a:rPr lang="en-US" sz="1297" dirty="0" smtClean="0">
                <a:cs typeface="Arial"/>
              </a:rPr>
              <a:t>“Money on the Bench”, New York Times,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1297" dirty="0" smtClean="0">
                <a:cs typeface="Arial"/>
              </a:rPr>
              <a:t>http://</a:t>
            </a:r>
            <a:r>
              <a:rPr lang="en-US" sz="1297" dirty="0" err="1" smtClean="0">
                <a:cs typeface="Arial"/>
              </a:rPr>
              <a:t>www.nytimes.com</a:t>
            </a:r>
            <a:r>
              <a:rPr lang="en-US" sz="1297" dirty="0" smtClean="0">
                <a:cs typeface="Arial"/>
              </a:rPr>
              <a:t>/interactive/2013/05/13/sports/baseball/money-on-the-</a:t>
            </a:r>
            <a:r>
              <a:rPr lang="en-US" sz="1297" dirty="0" err="1" smtClean="0">
                <a:cs typeface="Arial"/>
              </a:rPr>
              <a:t>bench.html</a:t>
            </a:r>
            <a:endParaRPr kumimoji="0" lang="en-US" sz="1297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/>
              <a:buNone/>
              <a:tabLst/>
              <a:defRPr/>
            </a:pPr>
            <a:endParaRPr lang="en-US" dirty="0" smtClean="0"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39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3850589" y="3366013"/>
            <a:ext cx="4957157" cy="3267562"/>
            <a:chOff x="885058" y="535556"/>
            <a:chExt cx="7292111" cy="5006651"/>
          </a:xfrm>
        </p:grpSpPr>
        <p:pic>
          <p:nvPicPr>
            <p:cNvPr id="3" name="Picture 4" descr="Screen Shot 2013-07-10 at 1.06.0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" b="3085"/>
            <a:stretch>
              <a:fillRect/>
            </a:stretch>
          </p:blipFill>
          <p:spPr bwMode="auto">
            <a:xfrm>
              <a:off x="1173664" y="535556"/>
              <a:ext cx="7003505" cy="500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5058" y="924028"/>
              <a:ext cx="1327610" cy="3580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77098" y="1100645"/>
            <a:ext cx="4925085" cy="2708796"/>
          </a:xfrm>
          <a:prstGeom prst="rect">
            <a:avLst/>
          </a:prstGeom>
        </p:spPr>
      </p:pic>
      <p:sp>
        <p:nvSpPr>
          <p:cNvPr id="7" name="Shape 59"/>
          <p:cNvSpPr txBox="1">
            <a:spLocks/>
          </p:cNvSpPr>
          <p:nvPr/>
        </p:nvSpPr>
        <p:spPr>
          <a:xfrm>
            <a:off x="457200" y="133545"/>
            <a:ext cx="8229600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Sports Genetics = Performance + Injury</a:t>
            </a:r>
            <a:endParaRPr lang="en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3850589" y="3154987"/>
            <a:ext cx="5101364" cy="3478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4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78" y="1352875"/>
            <a:ext cx="3421768" cy="2325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87" r="4775"/>
          <a:stretch/>
        </p:blipFill>
        <p:spPr>
          <a:xfrm flipH="1">
            <a:off x="4854467" y="3824021"/>
            <a:ext cx="3096417" cy="2503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67" y="1352875"/>
            <a:ext cx="3096417" cy="2325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883" t="10135" r="14978"/>
          <a:stretch/>
        </p:blipFill>
        <p:spPr>
          <a:xfrm>
            <a:off x="1312078" y="3824021"/>
            <a:ext cx="3421768" cy="2503311"/>
          </a:xfrm>
          <a:prstGeom prst="rect">
            <a:avLst/>
          </a:prstGeom>
        </p:spPr>
      </p:pic>
      <p:sp>
        <p:nvSpPr>
          <p:cNvPr id="10" name="Shape 59"/>
          <p:cNvSpPr txBox="1">
            <a:spLocks/>
          </p:cNvSpPr>
          <p:nvPr/>
        </p:nvSpPr>
        <p:spPr>
          <a:xfrm>
            <a:off x="457200" y="133545"/>
            <a:ext cx="8229600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Injuries are common in athletes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227581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nnerLog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2" y="2648739"/>
            <a:ext cx="1384145" cy="140075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58719" y="1450096"/>
            <a:ext cx="1402108" cy="3693100"/>
            <a:chOff x="6150419" y="1273300"/>
            <a:chExt cx="1402108" cy="3693100"/>
          </a:xfrm>
        </p:grpSpPr>
        <p:pic>
          <p:nvPicPr>
            <p:cNvPr id="59" name="Picture 58" descr="SitUp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60391" y="4101761"/>
              <a:ext cx="1225296" cy="864639"/>
            </a:xfrm>
            <a:prstGeom prst="rect">
              <a:avLst/>
            </a:prstGeom>
          </p:spPr>
        </p:pic>
        <p:pic>
          <p:nvPicPr>
            <p:cNvPr id="5" name="Picture 4" descr="stretch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655" b="56145" l="76611" r="989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83" t="28460" r="1474" b="43665"/>
            <a:stretch/>
          </p:blipFill>
          <p:spPr>
            <a:xfrm>
              <a:off x="6573886" y="1273300"/>
              <a:ext cx="805440" cy="1019274"/>
            </a:xfrm>
            <a:prstGeom prst="rect">
              <a:avLst/>
            </a:prstGeom>
          </p:spPr>
        </p:pic>
        <p:pic>
          <p:nvPicPr>
            <p:cNvPr id="7" name="Picture 6" descr="LegStretching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65" b="24731" l="56409" r="790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4" t="7407" r="21155" b="75634"/>
            <a:stretch/>
          </p:blipFill>
          <p:spPr>
            <a:xfrm>
              <a:off x="6470223" y="3141176"/>
              <a:ext cx="975360" cy="731520"/>
            </a:xfrm>
            <a:prstGeom prst="rect">
              <a:avLst/>
            </a:prstGeom>
          </p:spPr>
        </p:pic>
        <p:pic>
          <p:nvPicPr>
            <p:cNvPr id="8" name="Picture 7" descr="SitUp2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564" b="66696" l="2670" r="414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" t="56335" r="58619" b="33238"/>
            <a:stretch/>
          </p:blipFill>
          <p:spPr>
            <a:xfrm>
              <a:off x="6150419" y="2362950"/>
              <a:ext cx="1402108" cy="477581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/>
          <p:nvPr/>
        </p:nvCxnSpPr>
        <p:spPr>
          <a:xfrm flipV="1">
            <a:off x="1582076" y="1896981"/>
            <a:ext cx="2476643" cy="142099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82076" y="2886711"/>
            <a:ext cx="2294073" cy="43126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582076" y="3317972"/>
            <a:ext cx="2476643" cy="4430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582076" y="3317972"/>
            <a:ext cx="2476643" cy="116880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582076" y="3317973"/>
            <a:ext cx="2476643" cy="217502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44263" y="2888131"/>
            <a:ext cx="628154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6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3232" y="5351226"/>
            <a:ext cx="559645" cy="501579"/>
          </a:xfrm>
          <a:prstGeom prst="rect">
            <a:avLst/>
          </a:prstGeom>
        </p:spPr>
      </p:pic>
      <p:pic>
        <p:nvPicPr>
          <p:cNvPr id="71" name="Picture 70" descr="PushUp.png"/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720" b="44053" l="19558" r="54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30994" r="45136" b="56141"/>
          <a:stretch/>
        </p:blipFill>
        <p:spPr>
          <a:xfrm>
            <a:off x="7437948" y="5351226"/>
            <a:ext cx="1402108" cy="594360"/>
          </a:xfrm>
          <a:prstGeom prst="rect">
            <a:avLst/>
          </a:prstGeom>
        </p:spPr>
      </p:pic>
      <p:cxnSp>
        <p:nvCxnSpPr>
          <p:cNvPr id="74" name="Straight Arrow Connector 73"/>
          <p:cNvCxnSpPr/>
          <p:nvPr/>
        </p:nvCxnSpPr>
        <p:spPr>
          <a:xfrm>
            <a:off x="6162877" y="5720841"/>
            <a:ext cx="1061605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0827" y="1818873"/>
            <a:ext cx="433663" cy="43366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00016" y="2708793"/>
            <a:ext cx="457200" cy="4445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9302" y="3604992"/>
            <a:ext cx="457200" cy="4445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6286" y="4505923"/>
            <a:ext cx="457200" cy="444500"/>
          </a:xfrm>
          <a:prstGeom prst="rect">
            <a:avLst/>
          </a:prstGeom>
        </p:spPr>
      </p:pic>
      <p:sp>
        <p:nvSpPr>
          <p:cNvPr id="11" name="Curved Down Arrow 10"/>
          <p:cNvSpPr/>
          <p:nvPr/>
        </p:nvSpPr>
        <p:spPr>
          <a:xfrm rot="20023775" flipH="1">
            <a:off x="1006014" y="1572235"/>
            <a:ext cx="2874865" cy="649490"/>
          </a:xfrm>
          <a:prstGeom prst="curvedDownArrow">
            <a:avLst/>
          </a:prstGeom>
          <a:solidFill>
            <a:schemeClr val="tx1"/>
          </a:solidFill>
          <a:ln>
            <a:solidFill>
              <a:srgbClr val="1025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" name="Picture 29" descr="PushUp.png"/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720" b="44053" l="19558" r="54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30994" r="45136" b="56141"/>
          <a:stretch/>
        </p:blipFill>
        <p:spPr>
          <a:xfrm>
            <a:off x="4201124" y="5351226"/>
            <a:ext cx="1402108" cy="594360"/>
          </a:xfrm>
          <a:prstGeom prst="rect">
            <a:avLst/>
          </a:prstGeom>
        </p:spPr>
      </p:pic>
      <p:sp>
        <p:nvSpPr>
          <p:cNvPr id="26" name="Shape 59"/>
          <p:cNvSpPr txBox="1">
            <a:spLocks/>
          </p:cNvSpPr>
          <p:nvPr/>
        </p:nvSpPr>
        <p:spPr>
          <a:xfrm>
            <a:off x="-1" y="10623"/>
            <a:ext cx="9142383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Athletes use trial and error to find what works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3631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49859" y="1235935"/>
            <a:ext cx="1225816" cy="5049600"/>
            <a:chOff x="6250379" y="1246451"/>
            <a:chExt cx="1225816" cy="5049600"/>
          </a:xfrm>
        </p:grpSpPr>
        <p:pic>
          <p:nvPicPr>
            <p:cNvPr id="56" name="Picture 55" descr="SitU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50379" y="1246451"/>
              <a:ext cx="1225296" cy="864639"/>
            </a:xfrm>
            <a:prstGeom prst="rect">
              <a:avLst/>
            </a:prstGeom>
          </p:spPr>
        </p:pic>
        <p:pic>
          <p:nvPicPr>
            <p:cNvPr id="57" name="Picture 56" descr="SitU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50379" y="2170311"/>
              <a:ext cx="1225296" cy="864639"/>
            </a:xfrm>
            <a:prstGeom prst="rect">
              <a:avLst/>
            </a:prstGeom>
          </p:spPr>
        </p:pic>
        <p:pic>
          <p:nvPicPr>
            <p:cNvPr id="58" name="Picture 57" descr="SitU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50379" y="3094171"/>
              <a:ext cx="1225296" cy="864639"/>
            </a:xfrm>
            <a:prstGeom prst="rect">
              <a:avLst/>
            </a:prstGeom>
          </p:spPr>
        </p:pic>
        <p:pic>
          <p:nvPicPr>
            <p:cNvPr id="59" name="Picture 58" descr="SitU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50379" y="4018031"/>
              <a:ext cx="1225296" cy="864639"/>
            </a:xfrm>
            <a:prstGeom prst="rect">
              <a:avLst/>
            </a:prstGeom>
          </p:spPr>
        </p:pic>
        <p:pic>
          <p:nvPicPr>
            <p:cNvPr id="60" name="Picture 59" descr="SitU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50379" y="4941891"/>
              <a:ext cx="1225296" cy="86463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6250379" y="5834386"/>
              <a:ext cx="1225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Training</a:t>
              </a:r>
              <a:endParaRPr lang="en-US" sz="24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0949" y="1051862"/>
            <a:ext cx="5929970" cy="5034332"/>
            <a:chOff x="150949" y="1051862"/>
            <a:chExt cx="5929970" cy="5034332"/>
          </a:xfrm>
        </p:grpSpPr>
        <p:pic>
          <p:nvPicPr>
            <p:cNvPr id="4" name="Picture 3" descr="RunnerLogo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9" y="1235935"/>
              <a:ext cx="993914" cy="1005840"/>
            </a:xfrm>
            <a:prstGeom prst="rect">
              <a:avLst/>
            </a:prstGeom>
          </p:spPr>
        </p:pic>
        <p:pic>
          <p:nvPicPr>
            <p:cNvPr id="9" name="Picture 8" descr="riskBar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7" y="1471408"/>
              <a:ext cx="5029200" cy="457200"/>
            </a:xfrm>
            <a:prstGeom prst="rect">
              <a:avLst/>
            </a:prstGeom>
          </p:spPr>
        </p:pic>
        <p:pic>
          <p:nvPicPr>
            <p:cNvPr id="19" name="Picture 18" descr="riskBar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7" y="2395388"/>
              <a:ext cx="5029200" cy="457200"/>
            </a:xfrm>
            <a:prstGeom prst="rect">
              <a:avLst/>
            </a:prstGeom>
          </p:spPr>
        </p:pic>
        <p:pic>
          <p:nvPicPr>
            <p:cNvPr id="39" name="Picture 38" descr="RunnerLogo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9" y="2141336"/>
              <a:ext cx="993914" cy="1005840"/>
            </a:xfrm>
            <a:prstGeom prst="rect">
              <a:avLst/>
            </a:prstGeom>
          </p:spPr>
        </p:pic>
        <p:pic>
          <p:nvPicPr>
            <p:cNvPr id="13" name="Picture 12" descr="riskBar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7" y="3319368"/>
              <a:ext cx="5029200" cy="457200"/>
            </a:xfrm>
            <a:prstGeom prst="rect">
              <a:avLst/>
            </a:prstGeom>
          </p:spPr>
        </p:pic>
        <p:pic>
          <p:nvPicPr>
            <p:cNvPr id="40" name="Picture 39" descr="RunnerLogo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9" y="3046737"/>
              <a:ext cx="993914" cy="1005840"/>
            </a:xfrm>
            <a:prstGeom prst="rect">
              <a:avLst/>
            </a:prstGeom>
          </p:spPr>
        </p:pic>
        <p:pic>
          <p:nvPicPr>
            <p:cNvPr id="16" name="Picture 15" descr="riskBar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7" y="4243348"/>
              <a:ext cx="5029200" cy="457200"/>
            </a:xfrm>
            <a:prstGeom prst="rect">
              <a:avLst/>
            </a:prstGeom>
          </p:spPr>
        </p:pic>
        <p:pic>
          <p:nvPicPr>
            <p:cNvPr id="41" name="Picture 40" descr="RunnerLogo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9" y="3952138"/>
              <a:ext cx="993914" cy="1005840"/>
            </a:xfrm>
            <a:prstGeom prst="rect">
              <a:avLst/>
            </a:prstGeom>
          </p:spPr>
        </p:pic>
        <p:pic>
          <p:nvPicPr>
            <p:cNvPr id="22" name="Picture 21" descr="riskBar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7" y="5167329"/>
              <a:ext cx="5029200" cy="457200"/>
            </a:xfrm>
            <a:prstGeom prst="rect">
              <a:avLst/>
            </a:prstGeom>
          </p:spPr>
        </p:pic>
        <p:pic>
          <p:nvPicPr>
            <p:cNvPr id="42" name="Picture 41" descr="RunnerLogo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9" y="4857539"/>
              <a:ext cx="993914" cy="100584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962643" y="5507446"/>
              <a:ext cx="709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Low</a:t>
              </a:r>
              <a:endParaRPr lang="en-US" sz="24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15415" y="5507446"/>
              <a:ext cx="765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High</a:t>
              </a:r>
              <a:endParaRPr lang="en-US" sz="2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43487" y="1051862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cs typeface="Synchro LET"/>
                </a:rPr>
                <a:t>?</a:t>
              </a:r>
              <a:endParaRPr lang="en-US" sz="3200" b="1" dirty="0">
                <a:cs typeface="Synchro LE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43487" y="2902448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cs typeface="Synchro LET"/>
                </a:rPr>
                <a:t>?</a:t>
              </a:r>
              <a:endParaRPr lang="en-US" sz="3200" b="1" dirty="0">
                <a:cs typeface="Synchro LE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43487" y="3794751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cs typeface="Synchro LET"/>
                </a:rPr>
                <a:t>?</a:t>
              </a:r>
              <a:endParaRPr lang="en-US" sz="3200" b="1" dirty="0">
                <a:cs typeface="Synchro LE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43487" y="4736541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cs typeface="Synchro LET"/>
                </a:rPr>
                <a:t>?</a:t>
              </a:r>
              <a:endParaRPr lang="en-US" sz="3200" b="1" dirty="0">
                <a:cs typeface="Synchro LE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43487" y="1977155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cs typeface="Synchro LET"/>
                </a:rPr>
                <a:t>?</a:t>
              </a:r>
              <a:endParaRPr lang="en-US" sz="3200" b="1" dirty="0">
                <a:cs typeface="Synchro LE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81021" y="5624529"/>
              <a:ext cx="2569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Genetic Injury Risk</a:t>
              </a:r>
              <a:endParaRPr lang="en-US" sz="2400" b="1" dirty="0"/>
            </a:p>
          </p:txBody>
        </p:sp>
      </p:grpSp>
      <p:sp>
        <p:nvSpPr>
          <p:cNvPr id="31" name="Shape 59"/>
          <p:cNvSpPr txBox="1">
            <a:spLocks/>
          </p:cNvSpPr>
          <p:nvPr/>
        </p:nvSpPr>
        <p:spPr>
          <a:xfrm>
            <a:off x="-1" y="10623"/>
            <a:ext cx="9142383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Athletes don</a:t>
            </a:r>
            <a:r>
              <a:rPr lang="fr-FR" sz="3600" b="1" dirty="0" smtClean="0"/>
              <a:t>’</a:t>
            </a:r>
            <a:r>
              <a:rPr lang="en-US" sz="3600" b="1" dirty="0" smtClean="0"/>
              <a:t>t know their injury risk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37436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65715" y="1242430"/>
            <a:ext cx="5882858" cy="1005840"/>
            <a:chOff x="404946" y="1632367"/>
            <a:chExt cx="5882858" cy="1005840"/>
          </a:xfrm>
        </p:grpSpPr>
        <p:pic>
          <p:nvPicPr>
            <p:cNvPr id="4" name="Picture 3" descr="RunnerLogo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46" y="1632367"/>
              <a:ext cx="993914" cy="1005840"/>
            </a:xfrm>
            <a:prstGeom prst="rect">
              <a:avLst/>
            </a:prstGeom>
          </p:spPr>
        </p:pic>
        <p:pic>
          <p:nvPicPr>
            <p:cNvPr id="9" name="Picture 8" descr="riskBar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604" y="1867840"/>
              <a:ext cx="5029200" cy="4572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65715" y="2147831"/>
            <a:ext cx="5882858" cy="1005840"/>
            <a:chOff x="404946" y="2537768"/>
            <a:chExt cx="5882858" cy="1005840"/>
          </a:xfrm>
        </p:grpSpPr>
        <p:pic>
          <p:nvPicPr>
            <p:cNvPr id="19" name="Picture 18" descr="riskBar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604" y="2791820"/>
              <a:ext cx="5029200" cy="457200"/>
            </a:xfrm>
            <a:prstGeom prst="rect">
              <a:avLst/>
            </a:prstGeom>
          </p:spPr>
        </p:pic>
        <p:pic>
          <p:nvPicPr>
            <p:cNvPr id="39" name="Picture 38" descr="RunnerLogo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46" y="2537768"/>
              <a:ext cx="993914" cy="100584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65715" y="3053232"/>
            <a:ext cx="5882858" cy="1005840"/>
            <a:chOff x="404946" y="3443169"/>
            <a:chExt cx="5882858" cy="1005840"/>
          </a:xfrm>
        </p:grpSpPr>
        <p:pic>
          <p:nvPicPr>
            <p:cNvPr id="13" name="Picture 12" descr="riskBar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604" y="3715800"/>
              <a:ext cx="5029200" cy="457200"/>
            </a:xfrm>
            <a:prstGeom prst="rect">
              <a:avLst/>
            </a:prstGeom>
          </p:spPr>
        </p:pic>
        <p:pic>
          <p:nvPicPr>
            <p:cNvPr id="40" name="Picture 39" descr="RunnerLogo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46" y="3443169"/>
              <a:ext cx="993914" cy="100584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65715" y="3958633"/>
            <a:ext cx="5882858" cy="1005840"/>
            <a:chOff x="404946" y="4348570"/>
            <a:chExt cx="5882858" cy="1005840"/>
          </a:xfrm>
        </p:grpSpPr>
        <p:pic>
          <p:nvPicPr>
            <p:cNvPr id="16" name="Picture 15" descr="riskBar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604" y="4639780"/>
              <a:ext cx="5029200" cy="457200"/>
            </a:xfrm>
            <a:prstGeom prst="rect">
              <a:avLst/>
            </a:prstGeom>
          </p:spPr>
        </p:pic>
        <p:pic>
          <p:nvPicPr>
            <p:cNvPr id="41" name="Picture 40" descr="RunnerLogo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46" y="4348570"/>
              <a:ext cx="993914" cy="100584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165715" y="4864034"/>
            <a:ext cx="5882858" cy="1005840"/>
            <a:chOff x="404946" y="5253971"/>
            <a:chExt cx="5882858" cy="1005840"/>
          </a:xfrm>
        </p:grpSpPr>
        <p:pic>
          <p:nvPicPr>
            <p:cNvPr id="22" name="Picture 21" descr="riskBar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604" y="5563761"/>
              <a:ext cx="5029200" cy="457200"/>
            </a:xfrm>
            <a:prstGeom prst="rect">
              <a:avLst/>
            </a:prstGeom>
          </p:spPr>
        </p:pic>
        <p:pic>
          <p:nvPicPr>
            <p:cNvPr id="42" name="Picture 41" descr="RunnerLogo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46" y="5253971"/>
              <a:ext cx="993914" cy="1005840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992175" y="5528709"/>
            <a:ext cx="7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Low</a:t>
            </a:r>
            <a:endParaRPr lang="en-US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344947" y="5528709"/>
            <a:ext cx="76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High</a:t>
            </a:r>
            <a:endParaRPr lang="en-US" sz="24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1776048" y="1242237"/>
            <a:ext cx="4080475" cy="3931587"/>
            <a:chOff x="1761282" y="1557469"/>
            <a:chExt cx="4080475" cy="3931587"/>
          </a:xfrm>
        </p:grpSpPr>
        <p:sp>
          <p:nvSpPr>
            <p:cNvPr id="3" name="Isosceles Triangle 2"/>
            <p:cNvSpPr/>
            <p:nvPr/>
          </p:nvSpPr>
          <p:spPr>
            <a:xfrm flipV="1">
              <a:off x="4201160" y="1557469"/>
              <a:ext cx="273373" cy="23566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flipV="1">
              <a:off x="3421702" y="2493126"/>
              <a:ext cx="273373" cy="23566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flipV="1">
              <a:off x="1761282" y="3446447"/>
              <a:ext cx="273373" cy="23566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 flipV="1">
              <a:off x="5568384" y="4342878"/>
              <a:ext cx="273373" cy="23566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4521462" y="5253390"/>
              <a:ext cx="273373" cy="23566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50419" y="1273300"/>
            <a:ext cx="1544513" cy="4495490"/>
            <a:chOff x="6150419" y="1273300"/>
            <a:chExt cx="1544513" cy="4495490"/>
          </a:xfrm>
        </p:grpSpPr>
        <p:pic>
          <p:nvPicPr>
            <p:cNvPr id="59" name="Picture 58" descr="SitUp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0" t="39619" r="51230" b="40241"/>
            <a:stretch/>
          </p:blipFill>
          <p:spPr>
            <a:xfrm>
              <a:off x="6260391" y="4101761"/>
              <a:ext cx="1225296" cy="864639"/>
            </a:xfrm>
            <a:prstGeom prst="rect">
              <a:avLst/>
            </a:prstGeom>
          </p:spPr>
        </p:pic>
        <p:pic>
          <p:nvPicPr>
            <p:cNvPr id="5" name="Picture 4" descr="stretch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655" b="56145" l="76611" r="989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83" t="28460" r="1474" b="43665"/>
            <a:stretch/>
          </p:blipFill>
          <p:spPr>
            <a:xfrm>
              <a:off x="6573886" y="1273300"/>
              <a:ext cx="805440" cy="1019274"/>
            </a:xfrm>
            <a:prstGeom prst="rect">
              <a:avLst/>
            </a:prstGeom>
          </p:spPr>
        </p:pic>
        <p:pic>
          <p:nvPicPr>
            <p:cNvPr id="6" name="Picture 5" descr="PushUp.png"/>
            <p:cNvPicPr>
              <a:picLocks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720" b="44053" l="19558" r="548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4" t="30994" r="45136" b="56141"/>
            <a:stretch/>
          </p:blipFill>
          <p:spPr>
            <a:xfrm>
              <a:off x="6292824" y="5174430"/>
              <a:ext cx="1402108" cy="594360"/>
            </a:xfrm>
            <a:prstGeom prst="rect">
              <a:avLst/>
            </a:prstGeom>
          </p:spPr>
        </p:pic>
        <p:pic>
          <p:nvPicPr>
            <p:cNvPr id="7" name="Picture 6" descr="LegStretching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365" b="24731" l="56409" r="790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4" t="7407" r="21155" b="75634"/>
            <a:stretch/>
          </p:blipFill>
          <p:spPr>
            <a:xfrm>
              <a:off x="6470223" y="3141176"/>
              <a:ext cx="975360" cy="731520"/>
            </a:xfrm>
            <a:prstGeom prst="rect">
              <a:avLst/>
            </a:prstGeom>
          </p:spPr>
        </p:pic>
        <p:pic>
          <p:nvPicPr>
            <p:cNvPr id="8" name="Picture 7" descr="SitUp2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6564" b="66696" l="2670" r="414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" t="56335" r="58619" b="33238"/>
            <a:stretch/>
          </p:blipFill>
          <p:spPr>
            <a:xfrm>
              <a:off x="6150419" y="2362950"/>
              <a:ext cx="1402108" cy="477581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2240118" y="5862032"/>
            <a:ext cx="256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Genetic Injury Risk</a:t>
            </a:r>
            <a:endParaRPr lang="en-US" sz="2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6097502" y="5906336"/>
            <a:ext cx="122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Training</a:t>
            </a:r>
            <a:endParaRPr lang="en-US" sz="2400" b="1" dirty="0"/>
          </a:p>
        </p:txBody>
      </p:sp>
      <p:sp>
        <p:nvSpPr>
          <p:cNvPr id="55" name="Shape 59"/>
          <p:cNvSpPr txBox="1">
            <a:spLocks/>
          </p:cNvSpPr>
          <p:nvPr/>
        </p:nvSpPr>
        <p:spPr>
          <a:xfrm>
            <a:off x="-1" y="10623"/>
            <a:ext cx="9142383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Knowing injury risk allows optimal training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12737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8736" y="5369082"/>
            <a:ext cx="4576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</a:rPr>
              <a:t>1</a:t>
            </a:r>
            <a:endParaRPr lang="en-US" sz="4200" dirty="0">
              <a:solidFill>
                <a:schemeClr val="bg1"/>
              </a:solidFill>
            </a:endParaRPr>
          </a:p>
        </p:txBody>
      </p:sp>
      <p:grpSp>
        <p:nvGrpSpPr>
          <p:cNvPr id="21" name="Group 1040"/>
          <p:cNvGrpSpPr>
            <a:grpSpLocks/>
          </p:cNvGrpSpPr>
          <p:nvPr/>
        </p:nvGrpSpPr>
        <p:grpSpPr bwMode="auto">
          <a:xfrm>
            <a:off x="3248025" y="5475288"/>
            <a:ext cx="2689225" cy="793750"/>
            <a:chOff x="2046" y="3449"/>
            <a:chExt cx="1694" cy="500"/>
          </a:xfrm>
        </p:grpSpPr>
        <p:grpSp>
          <p:nvGrpSpPr>
            <p:cNvPr id="22" name="Group 15"/>
            <p:cNvGrpSpPr>
              <a:grpSpLocks/>
            </p:cNvGrpSpPr>
            <p:nvPr/>
          </p:nvGrpSpPr>
          <p:grpSpPr bwMode="auto">
            <a:xfrm>
              <a:off x="2046" y="3449"/>
              <a:ext cx="1694" cy="500"/>
              <a:chOff x="1832769" y="1717206"/>
              <a:chExt cx="2689438" cy="79366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832769" y="1717206"/>
                <a:ext cx="793813" cy="79366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778994" y="1717206"/>
                <a:ext cx="793813" cy="79366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728394" y="1717206"/>
                <a:ext cx="793813" cy="79366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" name="TextBox 2"/>
            <p:cNvSpPr txBox="1">
              <a:spLocks noChangeArrowheads="1"/>
            </p:cNvSpPr>
            <p:nvPr/>
          </p:nvSpPr>
          <p:spPr bwMode="auto">
            <a:xfrm>
              <a:off x="2146" y="3454"/>
              <a:ext cx="28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200">
                  <a:solidFill>
                    <a:schemeClr val="bg1"/>
                  </a:solidFill>
                  <a:latin typeface="Calibri" charset="0"/>
                </a:rPr>
                <a:t>1</a:t>
              </a:r>
            </a:p>
          </p:txBody>
        </p:sp>
      </p:grpSp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868" y="1668260"/>
            <a:ext cx="3048000" cy="2286000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4499506" y="4530523"/>
            <a:ext cx="177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</a:rPr>
              <a:t>DNA Collection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545418" y="2844598"/>
            <a:ext cx="6731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2"/>
          <p:cNvCxnSpPr/>
          <p:nvPr/>
        </p:nvCxnSpPr>
        <p:spPr bwMode="auto">
          <a:xfrm>
            <a:off x="6480706" y="2844598"/>
            <a:ext cx="6731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8"/>
          <p:cNvPicPr>
            <a:picLocks noChangeAspect="1"/>
          </p:cNvPicPr>
          <p:nvPr/>
        </p:nvPicPr>
        <p:blipFill>
          <a:blip r:embed="rId3"/>
          <a:srcRect l="26991" r="30640"/>
          <a:stretch>
            <a:fillRect/>
          </a:stretch>
        </p:blipFill>
        <p:spPr bwMode="auto">
          <a:xfrm>
            <a:off x="7645931" y="1534910"/>
            <a:ext cx="126206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096656" y="4549573"/>
            <a:ext cx="1811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</a:rPr>
              <a:t>Genetic Testing</a:t>
            </a:r>
          </a:p>
        </p:txBody>
      </p: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1237193" y="4530523"/>
            <a:ext cx="968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</a:rPr>
              <a:t>Athlete</a:t>
            </a:r>
          </a:p>
        </p:txBody>
      </p:sp>
      <p:pic>
        <p:nvPicPr>
          <p:cNvPr id="35" name="Picture 1042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1881" y="1487285"/>
            <a:ext cx="1820863" cy="274161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663" r="41950"/>
          <a:stretch/>
        </p:blipFill>
        <p:spPr>
          <a:xfrm>
            <a:off x="7153806" y="2128636"/>
            <a:ext cx="606579" cy="1431924"/>
          </a:xfrm>
          <a:prstGeom prst="rect">
            <a:avLst/>
          </a:prstGeom>
        </p:spPr>
      </p:pic>
      <p:sp>
        <p:nvSpPr>
          <p:cNvPr id="27" name="Shape 59"/>
          <p:cNvSpPr txBox="1">
            <a:spLocks/>
          </p:cNvSpPr>
          <p:nvPr/>
        </p:nvSpPr>
        <p:spPr>
          <a:xfrm>
            <a:off x="-1" y="10623"/>
            <a:ext cx="9142383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Genetic analysis to optimize training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235432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4738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Genetic analysis can be used to optimize training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3922713" y="3167063"/>
            <a:ext cx="6731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063625" y="4552950"/>
            <a:ext cx="160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</a:rPr>
              <a:t>Data Analysis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5791200" y="4551363"/>
            <a:ext cx="191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Risk Assessment</a:t>
            </a:r>
          </a:p>
        </p:txBody>
      </p:sp>
      <p:pic>
        <p:nvPicPr>
          <p:cNvPr id="24" name="Picture 22" descr="Roos Achilles Tendinopathy"/>
          <p:cNvPicPr>
            <a:picLocks noChangeAspect="1" noChangeArrowheads="1"/>
          </p:cNvPicPr>
          <p:nvPr/>
        </p:nvPicPr>
        <p:blipFill rotWithShape="1">
          <a:blip r:embed="rId2"/>
          <a:srcRect b="26635"/>
          <a:stretch/>
        </p:blipFill>
        <p:spPr bwMode="auto">
          <a:xfrm>
            <a:off x="4826000" y="2520948"/>
            <a:ext cx="41656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6191250" y="3471861"/>
            <a:ext cx="2647950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200" dirty="0">
                <a:latin typeface="Calibri" charset="0"/>
              </a:rPr>
              <a:t>Average: 3.256</a:t>
            </a:r>
          </a:p>
        </p:txBody>
      </p:sp>
      <p:grpSp>
        <p:nvGrpSpPr>
          <p:cNvPr id="27" name="Group 1038"/>
          <p:cNvGrpSpPr>
            <a:grpSpLocks/>
          </p:cNvGrpSpPr>
          <p:nvPr/>
        </p:nvGrpSpPr>
        <p:grpSpPr bwMode="auto">
          <a:xfrm>
            <a:off x="3248025" y="5497513"/>
            <a:ext cx="2689225" cy="793750"/>
            <a:chOff x="2046" y="3398"/>
            <a:chExt cx="1694" cy="500"/>
          </a:xfrm>
        </p:grpSpPr>
        <p:grpSp>
          <p:nvGrpSpPr>
            <p:cNvPr id="28" name="Group 16"/>
            <p:cNvGrpSpPr>
              <a:grpSpLocks/>
            </p:cNvGrpSpPr>
            <p:nvPr/>
          </p:nvGrpSpPr>
          <p:grpSpPr bwMode="auto">
            <a:xfrm>
              <a:off x="2046" y="3398"/>
              <a:ext cx="1694" cy="500"/>
              <a:chOff x="1832769" y="2988836"/>
              <a:chExt cx="2689438" cy="79366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832769" y="2988836"/>
                <a:ext cx="793813" cy="79366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778994" y="2988836"/>
                <a:ext cx="793813" cy="79366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728394" y="2988836"/>
                <a:ext cx="793813" cy="79366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2749" y="3398"/>
              <a:ext cx="28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200" dirty="0">
                  <a:solidFill>
                    <a:schemeClr val="bg1"/>
                  </a:solidFill>
                  <a:latin typeface="Calibri" charset="0"/>
                </a:rPr>
                <a:t>2</a:t>
              </a:r>
            </a:p>
          </p:txBody>
        </p:sp>
      </p:grpSp>
      <p:pic>
        <p:nvPicPr>
          <p:cNvPr id="2" name="Picture 1" descr="dataAnalys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0" y="1834224"/>
            <a:ext cx="3432282" cy="2665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Shape 59"/>
          <p:cNvSpPr txBox="1">
            <a:spLocks/>
          </p:cNvSpPr>
          <p:nvPr/>
        </p:nvSpPr>
        <p:spPr>
          <a:xfrm>
            <a:off x="-1" y="10623"/>
            <a:ext cx="9142383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Genetic analysis to optimize training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381229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4738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Genetic analysis can be used to optimize training</a:t>
            </a:r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325" y="5365465"/>
            <a:ext cx="2689225" cy="924210"/>
            <a:chOff x="3235325" y="5365465"/>
            <a:chExt cx="2689225" cy="924210"/>
          </a:xfrm>
        </p:grpSpPr>
        <p:sp>
          <p:nvSpPr>
            <p:cNvPr id="19" name="TextBox 18"/>
            <p:cNvSpPr txBox="1"/>
            <p:nvPr/>
          </p:nvSpPr>
          <p:spPr>
            <a:xfrm>
              <a:off x="5323661" y="5365465"/>
              <a:ext cx="45765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chemeClr val="bg1"/>
                  </a:solidFill>
                </a:rPr>
                <a:t>3</a:t>
              </a:r>
            </a:p>
          </p:txBody>
        </p:sp>
        <p:grpSp>
          <p:nvGrpSpPr>
            <p:cNvPr id="21" name="Group 17"/>
            <p:cNvGrpSpPr>
              <a:grpSpLocks/>
            </p:cNvGrpSpPr>
            <p:nvPr/>
          </p:nvGrpSpPr>
          <p:grpSpPr bwMode="auto">
            <a:xfrm>
              <a:off x="3235325" y="5495925"/>
              <a:ext cx="2689225" cy="793750"/>
              <a:chOff x="1832769" y="4262230"/>
              <a:chExt cx="2689438" cy="7936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832769" y="4262230"/>
                <a:ext cx="793813" cy="79366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Oval 12"/>
              <p:cNvSpPr/>
              <p:nvPr/>
            </p:nvSpPr>
            <p:spPr>
              <a:xfrm>
                <a:off x="2778994" y="4262230"/>
                <a:ext cx="793813" cy="79366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728394" y="4262230"/>
                <a:ext cx="793813" cy="79366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5326063" y="5486400"/>
              <a:ext cx="454025" cy="73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200" dirty="0">
                  <a:solidFill>
                    <a:schemeClr val="bg1"/>
                  </a:solidFill>
                  <a:latin typeface="Calibri" charset="0"/>
                </a:rPr>
                <a:t>3</a:t>
              </a:r>
            </a:p>
          </p:txBody>
        </p:sp>
      </p:grp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290638" y="4415899"/>
            <a:ext cx="152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Consultation</a:t>
            </a: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6093880" y="4415899"/>
            <a:ext cx="1952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Optimal Training</a:t>
            </a:r>
          </a:p>
        </p:txBody>
      </p:sp>
      <p:pic>
        <p:nvPicPr>
          <p:cNvPr id="31" name="Picture 1046"/>
          <p:cNvPicPr>
            <a:picLocks noChangeAspect="1" noChangeArrowheads="1"/>
          </p:cNvPicPr>
          <p:nvPr/>
        </p:nvPicPr>
        <p:blipFill>
          <a:blip r:embed="rId2"/>
          <a:srcRect l="44012" t="20149" r="10085" b="42725"/>
          <a:stretch>
            <a:fillRect/>
          </a:stretch>
        </p:blipFill>
        <p:spPr bwMode="auto">
          <a:xfrm>
            <a:off x="5018929" y="1828795"/>
            <a:ext cx="3862609" cy="23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 bwMode="auto">
          <a:xfrm>
            <a:off x="3842812" y="3082394"/>
            <a:ext cx="6731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5" y="1543624"/>
            <a:ext cx="3075875" cy="2851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Shape 59"/>
          <p:cNvSpPr txBox="1">
            <a:spLocks/>
          </p:cNvSpPr>
          <p:nvPr/>
        </p:nvSpPr>
        <p:spPr>
          <a:xfrm>
            <a:off x="-1" y="10623"/>
            <a:ext cx="9142383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Genetic analysis to optimize training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383179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6860" y="2321496"/>
            <a:ext cx="620696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Over 200 DNA variations associated with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15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categories: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Bone Metal Density/Stress Fracture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Achilles </a:t>
            </a:r>
            <a:r>
              <a:rPr lang="en-US" dirty="0" err="1">
                <a:latin typeface="Arial"/>
                <a:cs typeface="Arial"/>
              </a:rPr>
              <a:t>Tendinopathy</a:t>
            </a:r>
            <a:endParaRPr lang="en-US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Osteoarthritis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Disc Degeneration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Mineral</a:t>
            </a:r>
            <a:r>
              <a:rPr lang="en-US" dirty="0">
                <a:latin typeface="Arial"/>
                <a:cs typeface="Arial"/>
              </a:rPr>
              <a:t>/Vitamin </a:t>
            </a:r>
            <a:r>
              <a:rPr lang="en-US" dirty="0" smtClean="0">
                <a:latin typeface="Arial"/>
                <a:cs typeface="Arial"/>
              </a:rPr>
              <a:t>Deficiencies (7 categories)</a:t>
            </a:r>
            <a:endParaRPr lang="en-US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ACL Rupture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Asthma/Lung Function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Hemoglobin/Blood Disorders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Sickle Cell </a:t>
            </a:r>
            <a:r>
              <a:rPr lang="en-US" dirty="0" smtClean="0">
                <a:latin typeface="Arial"/>
                <a:cs typeface="Arial"/>
              </a:rPr>
              <a:t>Trait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7079" y="76200"/>
            <a:ext cx="870452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11" b="1" dirty="0" smtClean="0">
                <a:latin typeface="Arial"/>
                <a:cs typeface="Arial"/>
              </a:rPr>
              <a:t>Genetic </a:t>
            </a:r>
            <a:r>
              <a:rPr lang="en-US" sz="3111" b="1" dirty="0" smtClean="0">
                <a:latin typeface="Arial"/>
                <a:cs typeface="Arial"/>
              </a:rPr>
              <a:t>testing </a:t>
            </a:r>
            <a:r>
              <a:rPr lang="en-US" sz="3111" b="1" dirty="0" smtClean="0">
                <a:latin typeface="Arial"/>
                <a:cs typeface="Arial"/>
              </a:rPr>
              <a:t>for </a:t>
            </a:r>
            <a:r>
              <a:rPr lang="en-US" sz="3111" b="1" dirty="0" smtClean="0">
                <a:latin typeface="Arial"/>
                <a:cs typeface="Arial"/>
              </a:rPr>
              <a:t>injury </a:t>
            </a:r>
            <a:r>
              <a:rPr lang="en-US" sz="3111" b="1" dirty="0">
                <a:latin typeface="Arial"/>
                <a:cs typeface="Arial"/>
              </a:rPr>
              <a:t>r</a:t>
            </a:r>
            <a:r>
              <a:rPr lang="en-US" sz="3111" b="1" dirty="0" smtClean="0">
                <a:latin typeface="Arial"/>
                <a:cs typeface="Arial"/>
              </a:rPr>
              <a:t>isk</a:t>
            </a:r>
            <a:endParaRPr lang="en-US" sz="3111" b="1" dirty="0"/>
          </a:p>
        </p:txBody>
      </p:sp>
      <p:pic>
        <p:nvPicPr>
          <p:cNvPr id="7" name="Picture 6" descr="riskBar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47" y="1337553"/>
            <a:ext cx="50292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4827" y="920633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cs typeface="Synchro LET"/>
              </a:rPr>
              <a:t>?</a:t>
            </a:r>
            <a:endParaRPr lang="en-US" sz="3200" b="1" dirty="0">
              <a:cs typeface="Synchro LET"/>
            </a:endParaRPr>
          </a:p>
        </p:txBody>
      </p:sp>
    </p:spTree>
    <p:extLst>
      <p:ext uri="{BB962C8B-B14F-4D97-AF65-F5344CB8AC3E}">
        <p14:creationId xmlns:p14="http://schemas.microsoft.com/office/powerpoint/2010/main" val="371416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-v2sm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313" y="0"/>
            <a:ext cx="50165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229600" cy="4038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b="1" dirty="0" smtClean="0">
                <a:cs typeface="Arial"/>
              </a:rPr>
              <a:t>Empower athletes</a:t>
            </a:r>
          </a:p>
          <a:p>
            <a:pPr lvl="1">
              <a:spcAft>
                <a:spcPts val="1200"/>
              </a:spcAft>
            </a:pPr>
            <a:r>
              <a:rPr lang="en-US" sz="1400" dirty="0">
                <a:cs typeface="Arial"/>
              </a:rPr>
              <a:t>k</a:t>
            </a:r>
            <a:r>
              <a:rPr lang="en-US" sz="1400" dirty="0" smtClean="0">
                <a:cs typeface="Arial"/>
              </a:rPr>
              <a:t>nowledge is power and might provide an advantage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>
                <a:cs typeface="Arial"/>
              </a:rPr>
              <a:t>small </a:t>
            </a:r>
            <a:r>
              <a:rPr lang="en-US" sz="1400" dirty="0">
                <a:cs typeface="Arial"/>
              </a:rPr>
              <a:t>details</a:t>
            </a:r>
            <a:r>
              <a:rPr lang="en-US" sz="1400" dirty="0" smtClean="0">
                <a:cs typeface="Arial"/>
              </a:rPr>
              <a:t> can be the difference between winner </a:t>
            </a:r>
            <a:r>
              <a:rPr lang="en-US" sz="1400" dirty="0">
                <a:cs typeface="Arial"/>
              </a:rPr>
              <a:t>or </a:t>
            </a:r>
            <a:r>
              <a:rPr lang="en-US" sz="1400" dirty="0" smtClean="0">
                <a:cs typeface="Arial"/>
              </a:rPr>
              <a:t>loser</a:t>
            </a:r>
          </a:p>
          <a:p>
            <a:pPr>
              <a:spcAft>
                <a:spcPts val="1200"/>
              </a:spcAft>
            </a:pPr>
            <a:r>
              <a:rPr lang="en-US" sz="1800" b="1" dirty="0" smtClean="0"/>
              <a:t>Build a research database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/>
              <a:t>athletes </a:t>
            </a:r>
            <a:r>
              <a:rPr lang="en-US" sz="1400" dirty="0"/>
              <a:t>are valuable</a:t>
            </a:r>
            <a:r>
              <a:rPr lang="en-US" sz="1400" dirty="0" smtClean="0"/>
              <a:t> research subjects for the sports medicine community</a:t>
            </a:r>
          </a:p>
          <a:p>
            <a:pPr lvl="1">
              <a:spcAft>
                <a:spcPts val="1200"/>
              </a:spcAft>
            </a:pPr>
            <a:r>
              <a:rPr lang="en-US" sz="1400" dirty="0"/>
              <a:t>p</a:t>
            </a:r>
            <a:r>
              <a:rPr lang="en-US" sz="1400" dirty="0" smtClean="0"/>
              <a:t>hysicians/scientists can </a:t>
            </a:r>
            <a:r>
              <a:rPr lang="en-US" sz="1400" dirty="0"/>
              <a:t>find new genes associated with injury</a:t>
            </a:r>
            <a:r>
              <a:rPr lang="en-US" sz="1400" dirty="0" smtClean="0"/>
              <a:t> &amp; </a:t>
            </a:r>
            <a:r>
              <a:rPr lang="en-US" sz="1400" dirty="0"/>
              <a:t>sports </a:t>
            </a:r>
            <a:r>
              <a:rPr lang="en-US" sz="1400" dirty="0" smtClean="0"/>
              <a:t>performance</a:t>
            </a:r>
          </a:p>
          <a:p>
            <a:pPr>
              <a:spcAft>
                <a:spcPts val="1200"/>
              </a:spcAft>
            </a:pPr>
            <a:r>
              <a:rPr lang="en-US" sz="1800" b="1" dirty="0"/>
              <a:t>S</a:t>
            </a:r>
            <a:r>
              <a:rPr lang="en-US" sz="1800" b="1" dirty="0" smtClean="0"/>
              <a:t>ports </a:t>
            </a:r>
            <a:r>
              <a:rPr lang="en-US" sz="1800" b="1" dirty="0"/>
              <a:t>genetics</a:t>
            </a:r>
            <a:r>
              <a:rPr lang="en-US" sz="1800" b="1" dirty="0" smtClean="0"/>
              <a:t> field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/>
              <a:t>first of its kind program at </a:t>
            </a:r>
            <a:r>
              <a:rPr lang="en-US" sz="1400" dirty="0" smtClean="0"/>
              <a:t>Stanford</a:t>
            </a:r>
            <a:endParaRPr lang="en-US" sz="1400" dirty="0" smtClean="0"/>
          </a:p>
          <a:p>
            <a:endParaRPr lang="en-US" b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7079" y="76200"/>
            <a:ext cx="8704521" cy="1072116"/>
          </a:xfrm>
        </p:spPr>
        <p:txBody>
          <a:bodyPr>
            <a:normAutofit fontScale="90000"/>
          </a:bodyPr>
          <a:lstStyle/>
          <a:p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3111" b="1" dirty="0" smtClean="0">
                <a:latin typeface="Arial"/>
                <a:cs typeface="Arial"/>
              </a:rPr>
              <a:t>Rationale and </a:t>
            </a:r>
            <a:r>
              <a:rPr lang="en-US" sz="3111" b="1" dirty="0" smtClean="0">
                <a:latin typeface="Arial"/>
                <a:cs typeface="Arial"/>
              </a:rPr>
              <a:t>motivation </a:t>
            </a:r>
            <a:r>
              <a:rPr lang="en-US" sz="3111" b="1" dirty="0" smtClean="0">
                <a:latin typeface="Arial"/>
                <a:cs typeface="Arial"/>
              </a:rPr>
              <a:t>for </a:t>
            </a:r>
            <a:r>
              <a:rPr lang="en-US" sz="3111" b="1" dirty="0" smtClean="0">
                <a:latin typeface="Arial"/>
                <a:cs typeface="Arial"/>
              </a:rPr>
              <a:t>personalized </a:t>
            </a:r>
            <a:r>
              <a:rPr lang="en-US" sz="3111" b="1" dirty="0">
                <a:latin typeface="Arial"/>
                <a:cs typeface="Arial"/>
              </a:rPr>
              <a:t>m</a:t>
            </a:r>
            <a:r>
              <a:rPr lang="en-US" sz="3111" b="1" dirty="0" smtClean="0">
                <a:latin typeface="Arial"/>
                <a:cs typeface="Arial"/>
              </a:rPr>
              <a:t>edicine </a:t>
            </a:r>
            <a:r>
              <a:rPr lang="en-US" sz="3111" b="1" dirty="0">
                <a:latin typeface="Arial"/>
                <a:cs typeface="Arial"/>
              </a:rPr>
              <a:t>a</a:t>
            </a:r>
            <a:r>
              <a:rPr lang="en-US" sz="3111" b="1" dirty="0" smtClean="0">
                <a:latin typeface="Arial"/>
                <a:cs typeface="Arial"/>
              </a:rPr>
              <a:t>pplied </a:t>
            </a:r>
            <a:r>
              <a:rPr lang="en-US" sz="3111" b="1" dirty="0" smtClean="0">
                <a:latin typeface="Arial"/>
                <a:cs typeface="Arial"/>
              </a:rPr>
              <a:t>to </a:t>
            </a:r>
            <a:r>
              <a:rPr lang="en-US" sz="3111" b="1" dirty="0" smtClean="0">
                <a:latin typeface="Arial"/>
                <a:cs typeface="Arial"/>
              </a:rPr>
              <a:t>athletes</a:t>
            </a:r>
            <a:endParaRPr lang="en-US" sz="3111" b="1" dirty="0"/>
          </a:p>
        </p:txBody>
      </p:sp>
    </p:spTree>
    <p:extLst>
      <p:ext uri="{BB962C8B-B14F-4D97-AF65-F5344CB8AC3E}">
        <p14:creationId xmlns:p14="http://schemas.microsoft.com/office/powerpoint/2010/main" val="306763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Screen Shot 2013-07-01 at 2.31.11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754983"/>
            <a:ext cx="91440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Screen shot 2013-07-13 at 3.06.35 PM.png"/>
          <p:cNvPicPr>
            <a:picLocks noChangeAspect="1"/>
          </p:cNvPicPr>
          <p:nvPr/>
        </p:nvPicPr>
        <p:blipFill rotWithShape="1">
          <a:blip r:embed="rId4"/>
          <a:srcRect t="58761"/>
          <a:stretch/>
        </p:blipFill>
        <p:spPr bwMode="auto">
          <a:xfrm>
            <a:off x="0" y="1412875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3684" y="953662"/>
            <a:ext cx="3622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https://</a:t>
            </a:r>
            <a:r>
              <a:rPr lang="en-US" b="1" dirty="0" err="1" smtClean="0"/>
              <a:t>sportsgenetics.stanford.edu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7079" y="76200"/>
            <a:ext cx="870452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11" b="1" dirty="0">
                <a:latin typeface="Arial"/>
                <a:cs typeface="Arial"/>
              </a:rPr>
              <a:t>I</a:t>
            </a:r>
            <a:r>
              <a:rPr lang="en-US" sz="3111" b="1" dirty="0" smtClean="0">
                <a:latin typeface="Arial"/>
                <a:cs typeface="Arial"/>
              </a:rPr>
              <a:t>njury </a:t>
            </a:r>
            <a:r>
              <a:rPr lang="en-US" sz="3111" b="1" dirty="0" smtClean="0">
                <a:latin typeface="Arial"/>
                <a:cs typeface="Arial"/>
              </a:rPr>
              <a:t>r</a:t>
            </a:r>
            <a:r>
              <a:rPr lang="en-US" sz="3111" b="1" dirty="0" smtClean="0">
                <a:latin typeface="Arial"/>
                <a:cs typeface="Arial"/>
              </a:rPr>
              <a:t>isk profile based on genetics</a:t>
            </a:r>
            <a:endParaRPr lang="en-US" sz="3111" b="1" dirty="0"/>
          </a:p>
        </p:txBody>
      </p:sp>
    </p:spTree>
    <p:extLst>
      <p:ext uri="{BB962C8B-B14F-4D97-AF65-F5344CB8AC3E}">
        <p14:creationId xmlns:p14="http://schemas.microsoft.com/office/powerpoint/2010/main" val="14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3" descr="Screen shot 2013-07-13 at 3.06.35 PM.png"/>
          <p:cNvPicPr>
            <a:picLocks noChangeAspect="1"/>
          </p:cNvPicPr>
          <p:nvPr/>
        </p:nvPicPr>
        <p:blipFill rotWithShape="1">
          <a:blip r:embed="rId3"/>
          <a:srcRect t="58761"/>
          <a:stretch/>
        </p:blipFill>
        <p:spPr bwMode="auto">
          <a:xfrm>
            <a:off x="0" y="140759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Screen Shot 2013-07-01 at 2.31.11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754983"/>
            <a:ext cx="91440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47898" y="2902815"/>
            <a:ext cx="8382000" cy="838200"/>
          </a:xfrm>
          <a:prstGeom prst="rect">
            <a:avLst/>
          </a:prstGeom>
          <a:solidFill>
            <a:srgbClr val="969696">
              <a:alpha val="20000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663" y="3825680"/>
            <a:ext cx="8382000" cy="23719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cs typeface="Arial"/>
              </a:rPr>
              <a:t>B</a:t>
            </a:r>
            <a:r>
              <a:rPr lang="en-US" sz="3600" b="1" dirty="0" smtClean="0">
                <a:cs typeface="Arial"/>
              </a:rPr>
              <a:t>one mineral density and stress fracture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3684" y="953662"/>
            <a:ext cx="3622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https://</a:t>
            </a:r>
            <a:r>
              <a:rPr lang="en-US" b="1" dirty="0" err="1" smtClean="0"/>
              <a:t>sportsgenetics.stanford.edu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774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0"/>
          <p:cNvSpPr txBox="1">
            <a:spLocks noChangeArrowheads="1"/>
          </p:cNvSpPr>
          <p:nvPr/>
        </p:nvSpPr>
        <p:spPr bwMode="auto">
          <a:xfrm>
            <a:off x="5706529" y="6551700"/>
            <a:ext cx="3343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Estrada K, </a:t>
            </a:r>
            <a:r>
              <a:rPr lang="en-US" sz="1200" dirty="0">
                <a:latin typeface="Calibri" charset="0"/>
              </a:rPr>
              <a:t>et </a:t>
            </a:r>
            <a:r>
              <a:rPr lang="en-US" sz="1200" dirty="0" smtClean="0">
                <a:latin typeface="Calibri" charset="0"/>
              </a:rPr>
              <a:t>al (2012) </a:t>
            </a:r>
            <a:r>
              <a:rPr lang="en-US" sz="1200" i="1" dirty="0" smtClean="0">
                <a:latin typeface="Calibri" charset="0"/>
              </a:rPr>
              <a:t>Nat Genet</a:t>
            </a:r>
            <a:r>
              <a:rPr lang="en-US" sz="1200" dirty="0" smtClean="0">
                <a:latin typeface="Calibri" charset="0"/>
              </a:rPr>
              <a:t>, </a:t>
            </a:r>
            <a:r>
              <a:rPr lang="en-US" sz="1200" dirty="0">
                <a:latin typeface="Calibri" charset="0"/>
              </a:rPr>
              <a:t>44(5)</a:t>
            </a:r>
            <a:r>
              <a:rPr lang="en-US" sz="1200" dirty="0" smtClean="0">
                <a:latin typeface="Calibri" charset="0"/>
              </a:rPr>
              <a:t>: </a:t>
            </a:r>
            <a:r>
              <a:rPr lang="en-US" sz="1200" dirty="0">
                <a:latin typeface="Calibri" charset="0"/>
              </a:rPr>
              <a:t>491-501.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51432" y="214743"/>
            <a:ext cx="91446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Genetic score correlates with stress fracture risk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255" y="4979548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Low genetic score indicates high bone mineral density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9145" y="5084388"/>
            <a:ext cx="1896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High genetic score indicates low bone mineral density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37461" y="4486638"/>
            <a:ext cx="0" cy="4929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cs typeface="Arial"/>
              </a:rPr>
              <a:t>BMD genetic score correlates with fracture odds</a:t>
            </a:r>
            <a:endParaRPr lang="en-US" sz="3600" b="1" dirty="0"/>
          </a:p>
        </p:txBody>
      </p:sp>
      <p:pic>
        <p:nvPicPr>
          <p:cNvPr id="3" name="Picture 2" descr="BMDResultsSam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5" r="11958" b="25607"/>
          <a:stretch/>
        </p:blipFill>
        <p:spPr>
          <a:xfrm>
            <a:off x="40969" y="1208727"/>
            <a:ext cx="9049805" cy="327791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20187" y="4899867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Low genetic score </a:t>
            </a:r>
            <a:r>
              <a:rPr lang="en-US" dirty="0" smtClean="0">
                <a:solidFill>
                  <a:srgbClr val="0000FF"/>
                </a:solidFill>
              </a:rPr>
              <a:t>indicates low stress fracture risk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3077" y="5004707"/>
            <a:ext cx="1896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High genetic score </a:t>
            </a:r>
            <a:r>
              <a:rPr lang="en-US" dirty="0" smtClean="0">
                <a:solidFill>
                  <a:srgbClr val="0000FF"/>
                </a:solidFill>
              </a:rPr>
              <a:t>indicates high stress fracture risk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0" name="Straight Arrow Connector 39"/>
          <p:cNvCxnSpPr>
            <a:stCxn id="38" idx="0"/>
          </p:cNvCxnSpPr>
          <p:nvPr/>
        </p:nvCxnSpPr>
        <p:spPr>
          <a:xfrm flipV="1">
            <a:off x="6296487" y="4347765"/>
            <a:ext cx="375762" cy="5521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8194007" y="4284036"/>
            <a:ext cx="209121" cy="5566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427371" y="4422910"/>
            <a:ext cx="80504" cy="5566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59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7" name="Group 5"/>
          <p:cNvGrpSpPr>
            <a:grpSpLocks/>
          </p:cNvGrpSpPr>
          <p:nvPr/>
        </p:nvGrpSpPr>
        <p:grpSpPr bwMode="auto">
          <a:xfrm>
            <a:off x="304800" y="1017806"/>
            <a:ext cx="8458200" cy="685800"/>
            <a:chOff x="304799" y="762000"/>
            <a:chExt cx="8458201" cy="685800"/>
          </a:xfrm>
        </p:grpSpPr>
        <p:pic>
          <p:nvPicPr>
            <p:cNvPr id="72713" name="Picture 6" descr="Untitl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>
              <a:fillRect/>
            </a:stretch>
          </p:blipFill>
          <p:spPr bwMode="auto">
            <a:xfrm>
              <a:off x="304799" y="774700"/>
              <a:ext cx="8458201" cy="67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4" name="Rectangle 3"/>
            <p:cNvSpPr>
              <a:spLocks noChangeArrowheads="1"/>
            </p:cNvSpPr>
            <p:nvPr/>
          </p:nvSpPr>
          <p:spPr bwMode="auto">
            <a:xfrm>
              <a:off x="304800" y="762000"/>
              <a:ext cx="8382000" cy="685800"/>
            </a:xfrm>
            <a:prstGeom prst="rect">
              <a:avLst/>
            </a:prstGeom>
            <a:solidFill>
              <a:srgbClr val="969696">
                <a:alpha val="20000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08" name="TextBox 10"/>
          <p:cNvSpPr txBox="1">
            <a:spLocks noChangeArrowheads="1"/>
          </p:cNvSpPr>
          <p:nvPr/>
        </p:nvSpPr>
        <p:spPr bwMode="auto">
          <a:xfrm>
            <a:off x="4267200" y="4778375"/>
            <a:ext cx="22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/>
              <a:t>|</a:t>
            </a:r>
          </a:p>
          <a:p>
            <a:r>
              <a:rPr lang="en-US" sz="800"/>
              <a:t>|</a:t>
            </a:r>
          </a:p>
          <a:p>
            <a:r>
              <a:rPr lang="en-US" sz="800"/>
              <a:t>|</a:t>
            </a:r>
          </a:p>
        </p:txBody>
      </p:sp>
      <p:pic>
        <p:nvPicPr>
          <p:cNvPr id="72709" name="Picture 12" descr="Screen shot 2013-07-13 at 3.11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6125"/>
            <a:ext cx="8534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3" descr="Screen shot 2013-07-13 at 3.13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92700"/>
            <a:ext cx="8458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Box 14"/>
          <p:cNvSpPr txBox="1">
            <a:spLocks noChangeArrowheads="1"/>
          </p:cNvSpPr>
          <p:nvPr/>
        </p:nvSpPr>
        <p:spPr bwMode="auto">
          <a:xfrm>
            <a:off x="762000" y="4854575"/>
            <a:ext cx="990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63 total SNPs</a:t>
            </a:r>
          </a:p>
        </p:txBody>
      </p:sp>
      <p:sp>
        <p:nvSpPr>
          <p:cNvPr id="16" name="Frame 15"/>
          <p:cNvSpPr/>
          <p:nvPr/>
        </p:nvSpPr>
        <p:spPr bwMode="auto">
          <a:xfrm>
            <a:off x="7696200" y="5397500"/>
            <a:ext cx="533400" cy="228600"/>
          </a:xfrm>
          <a:prstGeom prst="frame">
            <a:avLst/>
          </a:prstGeom>
          <a:solidFill>
            <a:srgbClr val="FF222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cs typeface="Arial"/>
              </a:rPr>
              <a:t>B</a:t>
            </a:r>
            <a:r>
              <a:rPr lang="en-US" sz="3600" b="1" dirty="0" smtClean="0">
                <a:cs typeface="Arial"/>
              </a:rPr>
              <a:t>one mineral density and stress fracture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170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33400" y="2076980"/>
            <a:ext cx="3873500" cy="23391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charset="0"/>
              </a:rPr>
              <a:t>Stress Fracture - Interventions</a:t>
            </a:r>
            <a:endParaRPr lang="en-US" sz="1200" b="1" dirty="0">
              <a:latin typeface="Calibri" charset="0"/>
            </a:endParaRPr>
          </a:p>
          <a:p>
            <a:endParaRPr lang="en-US" sz="1600" b="1" dirty="0">
              <a:latin typeface="Calibri" charset="0"/>
            </a:endParaRPr>
          </a:p>
          <a:p>
            <a:r>
              <a:rPr lang="en-US" sz="1600" b="1" dirty="0">
                <a:latin typeface="Calibri" charset="0"/>
              </a:rPr>
              <a:t>    1. DEXA Scan</a:t>
            </a:r>
          </a:p>
          <a:p>
            <a:r>
              <a:rPr lang="en-US" sz="1600" b="1" dirty="0">
                <a:latin typeface="Calibri" charset="0"/>
              </a:rPr>
              <a:t>    2. Vitamin &amp; Mineral </a:t>
            </a:r>
            <a:r>
              <a:rPr lang="en-US" sz="1600" b="1" dirty="0" smtClean="0">
                <a:latin typeface="Calibri" charset="0"/>
              </a:rPr>
              <a:t>Supplements</a:t>
            </a:r>
          </a:p>
          <a:p>
            <a:r>
              <a:rPr lang="en-US" sz="1600" b="1" dirty="0">
                <a:latin typeface="Calibri" charset="0"/>
              </a:rPr>
              <a:t> </a:t>
            </a:r>
            <a:r>
              <a:rPr lang="en-US" sz="1600" b="1" dirty="0" smtClean="0">
                <a:latin typeface="Calibri" charset="0"/>
              </a:rPr>
              <a:t>   </a:t>
            </a:r>
            <a:r>
              <a:rPr lang="en-US" sz="1600" b="1" dirty="0">
                <a:latin typeface="Calibri" charset="0"/>
              </a:rPr>
              <a:t>3. Strength &amp; </a:t>
            </a:r>
            <a:r>
              <a:rPr lang="en-US" sz="1600" b="1" dirty="0" smtClean="0">
                <a:latin typeface="Calibri" charset="0"/>
              </a:rPr>
              <a:t>Flexibility</a:t>
            </a:r>
            <a:endParaRPr lang="en-US" sz="1600" b="1" dirty="0">
              <a:latin typeface="Calibri" charset="0"/>
            </a:endParaRPr>
          </a:p>
          <a:p>
            <a:r>
              <a:rPr lang="en-US" sz="1600" b="1" dirty="0">
                <a:latin typeface="Calibri" charset="0"/>
              </a:rPr>
              <a:t>    4. Low Impact Training</a:t>
            </a:r>
          </a:p>
          <a:p>
            <a:r>
              <a:rPr lang="en-US" sz="1600" b="1" dirty="0">
                <a:latin typeface="Calibri" charset="0"/>
              </a:rPr>
              <a:t>    5. Cross Training</a:t>
            </a:r>
          </a:p>
          <a:p>
            <a:r>
              <a:rPr lang="en-US" sz="1600" b="1" dirty="0">
                <a:latin typeface="Calibri" charset="0"/>
              </a:rPr>
              <a:t>    6. </a:t>
            </a:r>
            <a:r>
              <a:rPr lang="en-US" sz="1600" b="1" dirty="0" smtClean="0">
                <a:latin typeface="Calibri" charset="0"/>
              </a:rPr>
              <a:t>Biomechanical </a:t>
            </a:r>
            <a:r>
              <a:rPr lang="en-US" sz="1600" b="1" dirty="0">
                <a:latin typeface="Calibri" charset="0"/>
              </a:rPr>
              <a:t>Movement </a:t>
            </a:r>
            <a:r>
              <a:rPr lang="en-US" sz="1600" b="1" dirty="0" smtClean="0">
                <a:latin typeface="Calibri" charset="0"/>
              </a:rPr>
              <a:t>Evaluation</a:t>
            </a:r>
          </a:p>
          <a:p>
            <a:r>
              <a:rPr lang="en-US" sz="1600" b="1" dirty="0" smtClean="0">
                <a:latin typeface="Calibri" charset="0"/>
              </a:rPr>
              <a:t>    7</a:t>
            </a:r>
            <a:r>
              <a:rPr lang="en-US" sz="1600" b="1" dirty="0">
                <a:latin typeface="Calibri" charset="0"/>
              </a:rPr>
              <a:t>. Optimize Footwear </a:t>
            </a:r>
          </a:p>
        </p:txBody>
      </p:sp>
      <p:pic>
        <p:nvPicPr>
          <p:cNvPr id="58374" name="Picture 7" descr="interven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60925"/>
            <a:ext cx="13954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 Box 12"/>
          <p:cNvSpPr txBox="1">
            <a:spLocks noChangeArrowheads="1"/>
          </p:cNvSpPr>
          <p:nvPr/>
        </p:nvSpPr>
        <p:spPr bwMode="auto">
          <a:xfrm>
            <a:off x="304800" y="4480983"/>
            <a:ext cx="38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1.</a:t>
            </a:r>
          </a:p>
        </p:txBody>
      </p:sp>
      <p:sp>
        <p:nvSpPr>
          <p:cNvPr id="58377" name="Text Box 13"/>
          <p:cNvSpPr txBox="1">
            <a:spLocks noChangeArrowheads="1"/>
          </p:cNvSpPr>
          <p:nvPr/>
        </p:nvSpPr>
        <p:spPr bwMode="auto">
          <a:xfrm>
            <a:off x="4902200" y="4467225"/>
            <a:ext cx="38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3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58385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2076980"/>
            <a:ext cx="27813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86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9" y="4860925"/>
            <a:ext cx="24308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87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5300" y="4860925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88" name="Text Box 13"/>
          <p:cNvSpPr txBox="1">
            <a:spLocks noChangeArrowheads="1"/>
          </p:cNvSpPr>
          <p:nvPr/>
        </p:nvSpPr>
        <p:spPr bwMode="auto">
          <a:xfrm>
            <a:off x="3035300" y="4475163"/>
            <a:ext cx="38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2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58389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1463" y="4403725"/>
            <a:ext cx="2141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90" name="Text Box 13"/>
          <p:cNvSpPr txBox="1">
            <a:spLocks noChangeArrowheads="1"/>
          </p:cNvSpPr>
          <p:nvPr/>
        </p:nvSpPr>
        <p:spPr bwMode="auto">
          <a:xfrm>
            <a:off x="6534150" y="4479925"/>
            <a:ext cx="38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4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47387"/>
            <a:ext cx="91446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 Interventions can decrease the risk of stress fracture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cs typeface="Arial"/>
              </a:rPr>
              <a:t>Interventions to decrease stress fracture risk</a:t>
            </a:r>
            <a:endParaRPr lang="en-US" sz="3600" b="1" dirty="0"/>
          </a:p>
        </p:txBody>
      </p: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04800" y="1017806"/>
            <a:ext cx="8458200" cy="685800"/>
            <a:chOff x="304799" y="762000"/>
            <a:chExt cx="8458201" cy="685800"/>
          </a:xfrm>
        </p:grpSpPr>
        <p:pic>
          <p:nvPicPr>
            <p:cNvPr id="24" name="Picture 6" descr="Untitle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>
              <a:fillRect/>
            </a:stretch>
          </p:blipFill>
          <p:spPr bwMode="auto">
            <a:xfrm>
              <a:off x="304799" y="774700"/>
              <a:ext cx="8458201" cy="67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304800" y="762000"/>
              <a:ext cx="8382000" cy="685800"/>
            </a:xfrm>
            <a:prstGeom prst="rect">
              <a:avLst/>
            </a:prstGeom>
            <a:solidFill>
              <a:srgbClr val="969696">
                <a:alpha val="20000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61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6909" y="1492154"/>
            <a:ext cx="3981995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dirty="0" smtClean="0"/>
              <a:t>andomized Controlled </a:t>
            </a:r>
            <a:r>
              <a:rPr lang="en-US" sz="2400" dirty="0"/>
              <a:t>T</a:t>
            </a:r>
            <a:r>
              <a:rPr lang="en-US" sz="2400" dirty="0" smtClean="0"/>
              <a:t>rials</a:t>
            </a:r>
          </a:p>
          <a:p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Soccer (2013)</a:t>
            </a:r>
            <a:endParaRPr lang="en-US" sz="2400" dirty="0"/>
          </a:p>
          <a:p>
            <a:r>
              <a:rPr lang="en-US" sz="2800" b="1" dirty="0" smtClean="0"/>
              <a:t>72% </a:t>
            </a:r>
            <a:r>
              <a:rPr lang="en-US" sz="2800" b="1" dirty="0"/>
              <a:t>reduction in injuries</a:t>
            </a:r>
          </a:p>
          <a:p>
            <a:endParaRPr lang="en-US" sz="2400" dirty="0" smtClean="0"/>
          </a:p>
          <a:p>
            <a:r>
              <a:rPr lang="en-US" sz="2400" dirty="0" smtClean="0"/>
              <a:t>2. Basketball (2012)</a:t>
            </a:r>
            <a:endParaRPr lang="en-US" sz="2400" b="1" dirty="0" smtClean="0"/>
          </a:p>
          <a:p>
            <a:r>
              <a:rPr lang="en-US" sz="2800" b="1" dirty="0" smtClean="0"/>
              <a:t>68% reduction in injuries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6909" y="5454286"/>
            <a:ext cx="353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Steffen K, et al (2013)</a:t>
            </a:r>
            <a:r>
              <a:rPr lang="en-US" sz="1200" i="1" dirty="0"/>
              <a:t> Br J Sports Med </a:t>
            </a:r>
            <a:r>
              <a:rPr lang="en-US" sz="1200" dirty="0"/>
              <a:t>47: 794-802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Longo U, </a:t>
            </a:r>
            <a:r>
              <a:rPr lang="en-US" sz="1200" dirty="0"/>
              <a:t>et al (</a:t>
            </a:r>
            <a:r>
              <a:rPr lang="en-US" sz="1200" dirty="0" smtClean="0"/>
              <a:t>2012) </a:t>
            </a:r>
            <a:r>
              <a:rPr lang="en-US" sz="1200" i="1" dirty="0" smtClean="0"/>
              <a:t>Am </a:t>
            </a:r>
            <a:r>
              <a:rPr lang="en-US" sz="1200" i="1" dirty="0"/>
              <a:t>J Sports Med </a:t>
            </a:r>
            <a:r>
              <a:rPr lang="en-US" sz="1200" dirty="0" smtClean="0"/>
              <a:t>40: 996–1005</a:t>
            </a:r>
            <a:r>
              <a:rPr lang="en-US" sz="1200" i="1" dirty="0" smtClean="0"/>
              <a:t>.</a:t>
            </a:r>
            <a:endParaRPr lang="en-US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24738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Interventions decrease injury rates in athletes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Picture 1" descr="11plus manu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7" y="1455868"/>
            <a:ext cx="3643912" cy="471565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cs typeface="Arial"/>
              </a:rPr>
              <a:t>Interventions decrease the injury rate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8015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738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Proof of concept: Stanford Triathlon Team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Picture 1" descr="P41392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r="14225"/>
          <a:stretch/>
        </p:blipFill>
        <p:spPr>
          <a:xfrm>
            <a:off x="1120723" y="1356447"/>
            <a:ext cx="6654468" cy="47331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cs typeface="Arial"/>
              </a:rPr>
              <a:t>Pilot Study: Stanford Triathlon Team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0259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796944" y="1042500"/>
            <a:ext cx="3272774" cy="2747107"/>
            <a:chOff x="4929050" y="2190018"/>
            <a:chExt cx="3272774" cy="2747107"/>
          </a:xfrm>
        </p:grpSpPr>
        <p:pic>
          <p:nvPicPr>
            <p:cNvPr id="8" name="Picture 7" descr="F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6" t="13904" r="20273" b="3356"/>
            <a:stretch/>
          </p:blipFill>
          <p:spPr>
            <a:xfrm>
              <a:off x="4929050" y="2190018"/>
              <a:ext cx="3272774" cy="274710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51391" y="3726350"/>
              <a:ext cx="738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93%</a:t>
              </a:r>
              <a:endParaRPr lang="en-US" sz="2400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0921" y="1170490"/>
            <a:ext cx="2946400" cy="2651125"/>
            <a:chOff x="948267" y="2286000"/>
            <a:chExt cx="2946400" cy="2651125"/>
          </a:xfrm>
        </p:grpSpPr>
        <p:pic>
          <p:nvPicPr>
            <p:cNvPr id="4" name="Picture 3" descr="F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1" t="16795" r="24585" b="3357"/>
            <a:stretch/>
          </p:blipFill>
          <p:spPr>
            <a:xfrm>
              <a:off x="948267" y="2286000"/>
              <a:ext cx="2946400" cy="2651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466181" y="3606342"/>
              <a:ext cx="852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74%</a:t>
              </a:r>
              <a:endParaRPr lang="en-US" sz="24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9985" y="776739"/>
            <a:ext cx="169770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Participated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2194" y="806192"/>
            <a:ext cx="321990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Valued Genetic Risk Info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556375" y="6032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Athletes took action and had a positive outcome</a:t>
            </a:r>
            <a:endParaRPr lang="en-US" sz="36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8981" y="4078499"/>
            <a:ext cx="3293358" cy="2651125"/>
            <a:chOff x="812800" y="2286000"/>
            <a:chExt cx="3293358" cy="2651125"/>
          </a:xfrm>
        </p:grpSpPr>
        <p:pic>
          <p:nvPicPr>
            <p:cNvPr id="20" name="Picture 19" descr="F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6" t="16795" r="20160" b="3357"/>
            <a:stretch/>
          </p:blipFill>
          <p:spPr>
            <a:xfrm>
              <a:off x="812800" y="2286000"/>
              <a:ext cx="3293358" cy="26511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66181" y="3606342"/>
              <a:ext cx="852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71%</a:t>
              </a:r>
              <a:endParaRPr lang="en-US" sz="24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04311" y="3746209"/>
            <a:ext cx="167245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Took Action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57526" y="6577520"/>
            <a:ext cx="33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Goodlin</a:t>
            </a:r>
            <a:r>
              <a:rPr lang="en-US" sz="1200" dirty="0" smtClean="0"/>
              <a:t> </a:t>
            </a:r>
            <a:r>
              <a:rPr lang="en-US" sz="1200" dirty="0"/>
              <a:t>G</a:t>
            </a:r>
            <a:r>
              <a:rPr lang="en-US" sz="1200" dirty="0" smtClean="0"/>
              <a:t>, et al (2013) </a:t>
            </a:r>
            <a:r>
              <a:rPr lang="en-US" sz="1200" i="1" dirty="0" smtClean="0"/>
              <a:t>Br </a:t>
            </a:r>
            <a:r>
              <a:rPr lang="en-US" sz="1200" i="1" dirty="0"/>
              <a:t>J Sports </a:t>
            </a:r>
            <a:r>
              <a:rPr lang="en-US" sz="1200" i="1" dirty="0" smtClean="0"/>
              <a:t>Med. </a:t>
            </a:r>
            <a:r>
              <a:rPr lang="en-US" sz="1200" dirty="0" smtClean="0"/>
              <a:t>Submitted.</a:t>
            </a:r>
            <a:endParaRPr lang="en-US" sz="1200" i="1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5126464" y="4134739"/>
            <a:ext cx="3069724" cy="2651125"/>
            <a:chOff x="4996634" y="2286000"/>
            <a:chExt cx="3069724" cy="2651125"/>
          </a:xfrm>
        </p:grpSpPr>
        <p:pic>
          <p:nvPicPr>
            <p:cNvPr id="24" name="Picture 23" descr="F5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4" t="16795" r="21969" b="3357"/>
            <a:stretch/>
          </p:blipFill>
          <p:spPr>
            <a:xfrm>
              <a:off x="4996634" y="2286000"/>
              <a:ext cx="3069724" cy="265112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51391" y="3726350"/>
              <a:ext cx="738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80%</a:t>
              </a:r>
              <a:endParaRPr lang="en-US" sz="2400" b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991000" y="3794433"/>
            <a:ext cx="333501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Reported Positive Impact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219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39"/>
            <a:ext cx="9143999" cy="1072116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3600" b="1" dirty="0" smtClean="0">
                <a:cs typeface="Arial"/>
              </a:rPr>
              <a:t>What are the risks of personal genetic testing?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7848600" cy="48767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1800" b="1" dirty="0" smtClean="0">
                <a:cs typeface="Arial"/>
              </a:rPr>
              <a:t>Ethics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>
                <a:cs typeface="Arial"/>
              </a:rPr>
              <a:t>Efficacy: will personalized medicine provide a benefit to patients or athletes?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>
                <a:cs typeface="Arial"/>
              </a:rPr>
              <a:t>Impact: will there be harm to the patient now or in the future?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>
                <a:cs typeface="Arial"/>
              </a:rPr>
              <a:t>Knowledge: can you learn something about yourself you didn’t want to know?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>
                <a:cs typeface="Arial"/>
              </a:rPr>
              <a:t>Science or Snake Oil: are genetic tests for athletic ability a good idea?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/>
              <a:t>Business Model: direct to consumer companies (23andMe) </a:t>
            </a:r>
            <a:r>
              <a:rPr lang="en-US" sz="1400" dirty="0" err="1" smtClean="0"/>
              <a:t>vs</a:t>
            </a:r>
            <a:r>
              <a:rPr lang="en-US" sz="1400" dirty="0" smtClean="0"/>
              <a:t> physician referral (</a:t>
            </a:r>
            <a:r>
              <a:rPr lang="en-US" sz="1400" dirty="0" err="1" smtClean="0"/>
              <a:t>Counsyl</a:t>
            </a:r>
            <a:r>
              <a:rPr lang="en-US" sz="14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sz="1800" b="1" dirty="0" smtClean="0"/>
              <a:t>Privacy</a:t>
            </a:r>
          </a:p>
          <a:p>
            <a:pPr lvl="1">
              <a:spcAft>
                <a:spcPts val="1200"/>
              </a:spcAft>
            </a:pPr>
            <a:r>
              <a:rPr lang="en-US" sz="1400" u="sng" dirty="0" smtClean="0"/>
              <a:t>GINA 2008</a:t>
            </a:r>
            <a:r>
              <a:rPr lang="en-US" sz="1400" dirty="0" smtClean="0"/>
              <a:t>: no one can be discriminated against based on their genetics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/>
              <a:t>Genetic information is owned by the patient/athlete &amp; they decide who to share it with</a:t>
            </a:r>
          </a:p>
          <a:p>
            <a:pPr>
              <a:spcAft>
                <a:spcPts val="1200"/>
              </a:spcAft>
            </a:pPr>
            <a:r>
              <a:rPr lang="en-US" sz="1800" b="1" dirty="0" smtClean="0"/>
              <a:t>Informed Consent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/>
              <a:t>Education of risks/benefits &amp; explanation of science is essential</a:t>
            </a:r>
          </a:p>
          <a:p>
            <a:pPr lvl="1">
              <a:spcAft>
                <a:spcPts val="1200"/>
              </a:spcAft>
            </a:pPr>
            <a:r>
              <a:rPr lang="en-US" sz="1400" dirty="0" smtClean="0"/>
              <a:t>Genetic testing process is 100% voluntary &amp; elective</a:t>
            </a:r>
          </a:p>
          <a:p>
            <a:pPr lvl="1">
              <a:spcAft>
                <a:spcPts val="1200"/>
              </a:spcAft>
            </a:pPr>
            <a:endParaRPr lang="en-US" sz="1400" dirty="0" smtClean="0"/>
          </a:p>
          <a:p>
            <a:endParaRPr lang="en-US" b="1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8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57200" y="156835"/>
            <a:ext cx="82296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What </a:t>
            </a:r>
            <a:r>
              <a:rPr lang="en-US" dirty="0" smtClean="0">
                <a:latin typeface="+mj-lt"/>
              </a:rPr>
              <a:t>w</a:t>
            </a:r>
            <a:r>
              <a:rPr lang="en" dirty="0" smtClean="0">
                <a:latin typeface="+mj-lt"/>
              </a:rPr>
              <a:t>ill </a:t>
            </a:r>
            <a:r>
              <a:rPr lang="en" dirty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f</a:t>
            </a:r>
            <a:r>
              <a:rPr lang="en" dirty="0" smtClean="0">
                <a:latin typeface="+mj-lt"/>
              </a:rPr>
              <a:t>uture </a:t>
            </a:r>
            <a:r>
              <a:rPr lang="en-US" dirty="0">
                <a:latin typeface="+mj-lt"/>
              </a:rPr>
              <a:t>h</a:t>
            </a:r>
            <a:r>
              <a:rPr lang="en" dirty="0" smtClean="0">
                <a:latin typeface="+mj-lt"/>
              </a:rPr>
              <a:t>old </a:t>
            </a:r>
            <a:r>
              <a:rPr lang="en" dirty="0">
                <a:latin typeface="+mj-lt"/>
              </a:rPr>
              <a:t>for </a:t>
            </a:r>
            <a:r>
              <a:rPr lang="en-US" dirty="0">
                <a:latin typeface="+mj-lt"/>
              </a:rPr>
              <a:t>g</a:t>
            </a:r>
            <a:r>
              <a:rPr lang="en" dirty="0" smtClean="0">
                <a:latin typeface="+mj-lt"/>
              </a:rPr>
              <a:t>enetics</a:t>
            </a:r>
            <a:r>
              <a:rPr lang="en-US" dirty="0" smtClean="0">
                <a:latin typeface="+mj-lt"/>
              </a:rPr>
              <a:t> and personalized medicine</a:t>
            </a:r>
            <a:r>
              <a:rPr lang="en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in</a:t>
            </a:r>
            <a:r>
              <a:rPr lang="en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a</a:t>
            </a:r>
            <a:r>
              <a:rPr lang="en" dirty="0" smtClean="0">
                <a:latin typeface="+mj-lt"/>
              </a:rPr>
              <a:t>thletics</a:t>
            </a:r>
            <a:r>
              <a:rPr lang="en" dirty="0">
                <a:latin typeface="+mj-lt"/>
              </a:rPr>
              <a:t>?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271575" y="6313305"/>
            <a:ext cx="6487200" cy="4386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dirty="0"/>
              <a:t>Ostrander (2009) Annu Rev Genomics Hum Genet 10:407-429.</a:t>
            </a:r>
          </a:p>
          <a:p>
            <a:endParaRPr lang="en" dirty="0"/>
          </a:p>
          <a:p>
            <a:endParaRPr lang="en" dirty="0"/>
          </a:p>
        </p:txBody>
      </p:sp>
      <p:sp>
        <p:nvSpPr>
          <p:cNvPr id="226" name="Shape 226"/>
          <p:cNvSpPr txBox="1"/>
          <p:nvPr/>
        </p:nvSpPr>
        <p:spPr>
          <a:xfrm>
            <a:off x="396600" y="1426428"/>
            <a:ext cx="6292199" cy="2562604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dirty="0"/>
              <a:t>- all athletes competing at recreational to elite levels have complicated genetic profiles &amp; environmental histories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dirty="0"/>
              <a:t>many factors influence potential athletic ability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dirty="0"/>
              <a:t>actual performance &amp; success is hard to predict</a:t>
            </a:r>
          </a:p>
          <a:p>
            <a:endParaRPr lang="en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</a:pPr>
            <a:r>
              <a:rPr lang="en-US" dirty="0" smtClean="0"/>
              <a:t>- </a:t>
            </a:r>
            <a:r>
              <a:rPr lang="en" dirty="0" smtClean="0"/>
              <a:t>genetic engineering ("gene doping") to enhance athletic performance</a:t>
            </a:r>
            <a:r>
              <a:rPr lang="en-US" dirty="0" smtClean="0"/>
              <a:t>?</a:t>
            </a:r>
            <a:endParaRPr lang="en" dirty="0" smtClean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</a:pPr>
            <a:r>
              <a:rPr lang="en-US" dirty="0"/>
              <a:t>	</a:t>
            </a:r>
            <a:r>
              <a:rPr lang="en" dirty="0" smtClean="0"/>
              <a:t>will detection ever be able to keep up with "cheating"?</a:t>
            </a:r>
          </a:p>
          <a:p>
            <a:endParaRPr lang="en" dirty="0"/>
          </a:p>
          <a:p>
            <a:endParaRPr lang="en" dirty="0"/>
          </a:p>
        </p:txBody>
      </p:sp>
      <p:sp>
        <p:nvSpPr>
          <p:cNvPr id="227" name="Shape 227"/>
          <p:cNvSpPr/>
          <p:nvPr/>
        </p:nvSpPr>
        <p:spPr>
          <a:xfrm>
            <a:off x="6758775" y="1477639"/>
            <a:ext cx="2099129" cy="279120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28" name="Shape 228"/>
          <p:cNvSpPr txBox="1"/>
          <p:nvPr/>
        </p:nvSpPr>
        <p:spPr>
          <a:xfrm>
            <a:off x="396600" y="4376464"/>
            <a:ext cx="7753799" cy="1678558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dirty="0"/>
              <a:t>- </a:t>
            </a:r>
            <a:r>
              <a:rPr lang="en" u="sng" dirty="0"/>
              <a:t>scientist</a:t>
            </a:r>
            <a:r>
              <a:rPr lang="en" dirty="0"/>
              <a:t> </a:t>
            </a:r>
            <a:r>
              <a:rPr lang="en" dirty="0" smtClean="0"/>
              <a:t>viewpoint</a:t>
            </a:r>
            <a:r>
              <a:rPr lang="en" dirty="0"/>
              <a:t>= </a:t>
            </a:r>
            <a:r>
              <a:rPr lang="en" dirty="0">
                <a:solidFill>
                  <a:srgbClr val="0000FF"/>
                </a:solidFill>
              </a:rPr>
              <a:t>global </a:t>
            </a:r>
            <a:r>
              <a:rPr lang="en" dirty="0" smtClean="0">
                <a:solidFill>
                  <a:srgbClr val="0000FF"/>
                </a:solidFill>
              </a:rPr>
              <a:t>perspective</a:t>
            </a:r>
            <a:r>
              <a:rPr lang="en-US" dirty="0" smtClean="0">
                <a:solidFill>
                  <a:srgbClr val="0000FF"/>
                </a:solidFill>
              </a:rPr>
              <a:t> on athletes genetics and environment</a:t>
            </a:r>
            <a:r>
              <a:rPr lang="en" dirty="0" smtClean="0">
                <a:solidFill>
                  <a:srgbClr val="0000FF"/>
                </a:solidFill>
              </a:rPr>
              <a:t> </a:t>
            </a:r>
            <a:r>
              <a:rPr lang="en" dirty="0">
                <a:solidFill>
                  <a:srgbClr val="0000FF"/>
                </a:solidFill>
              </a:rPr>
              <a:t>to understand how </a:t>
            </a:r>
            <a:r>
              <a:rPr lang="en-US" dirty="0" smtClean="0">
                <a:solidFill>
                  <a:srgbClr val="0000FF"/>
                </a:solidFill>
              </a:rPr>
              <a:t>they interact; filling in the missing heritability for traits</a:t>
            </a:r>
            <a:endParaRPr lang="en-US" dirty="0" smtClean="0">
              <a:solidFill>
                <a:srgbClr val="0000FF"/>
              </a:solidFill>
            </a:endParaRPr>
          </a:p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endParaRPr lang="en" dirty="0">
              <a:solidFill>
                <a:srgbClr val="0000FF"/>
              </a:solidFill>
            </a:endParaRPr>
          </a:p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dirty="0"/>
              <a:t>- </a:t>
            </a:r>
            <a:r>
              <a:rPr lang="en" u="sng" dirty="0"/>
              <a:t>athlete</a:t>
            </a:r>
            <a:r>
              <a:rPr lang="en" dirty="0"/>
              <a:t> viewpoint= </a:t>
            </a:r>
            <a:r>
              <a:rPr lang="en" dirty="0">
                <a:solidFill>
                  <a:srgbClr val="0000FF"/>
                </a:solidFill>
              </a:rPr>
              <a:t>develop training program to maximize individual genetic endowment for optimal performance</a:t>
            </a:r>
          </a:p>
          <a:p>
            <a:endParaRPr lang="e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9371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3850589" y="3366013"/>
            <a:ext cx="4957157" cy="3267562"/>
            <a:chOff x="885058" y="535556"/>
            <a:chExt cx="7292111" cy="5006651"/>
          </a:xfrm>
        </p:grpSpPr>
        <p:pic>
          <p:nvPicPr>
            <p:cNvPr id="3" name="Picture 4" descr="Screen Shot 2013-07-10 at 1.06.0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" b="3085"/>
            <a:stretch>
              <a:fillRect/>
            </a:stretch>
          </p:blipFill>
          <p:spPr bwMode="auto">
            <a:xfrm>
              <a:off x="1173664" y="535556"/>
              <a:ext cx="7003505" cy="500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5058" y="924028"/>
              <a:ext cx="1327610" cy="3580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8" y="1100645"/>
            <a:ext cx="4925085" cy="2708796"/>
          </a:xfrm>
          <a:prstGeom prst="rect">
            <a:avLst/>
          </a:prstGeom>
        </p:spPr>
      </p:pic>
      <p:sp>
        <p:nvSpPr>
          <p:cNvPr id="7" name="Shape 59"/>
          <p:cNvSpPr txBox="1">
            <a:spLocks/>
          </p:cNvSpPr>
          <p:nvPr/>
        </p:nvSpPr>
        <p:spPr>
          <a:xfrm>
            <a:off x="457200" y="133545"/>
            <a:ext cx="8229600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Sports Genetics = Performance + Injury</a:t>
            </a:r>
            <a:endParaRPr lang="en" sz="3600" b="1" dirty="0"/>
          </a:p>
        </p:txBody>
      </p:sp>
    </p:spTree>
    <p:extLst>
      <p:ext uri="{BB962C8B-B14F-4D97-AF65-F5344CB8AC3E}">
        <p14:creationId xmlns:p14="http://schemas.microsoft.com/office/powerpoint/2010/main" val="183251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952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"/>
              <a:t>Athletic performance is determined by a combination of factors 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113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400"/>
              <a:t>- measure: Ironman Triathlon finish times</a:t>
            </a:r>
          </a:p>
          <a:p>
            <a:pPr lvl="0" indent="457200" rtl="0">
              <a:buNone/>
            </a:pPr>
            <a:r>
              <a:rPr lang="en" sz="1400"/>
              <a:t>no significant difference in training time/volume between "fast" and "slow" groups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age + weight explain 14% of variance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COL6A1 genotype (TT vs TC/CC) explains 8% of variance</a:t>
            </a:r>
          </a:p>
          <a:p>
            <a:pPr marL="0" marR="0" lvl="0" indent="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BDKRB2 +9/+9 &amp; NOS3 GG genotypes associate w/ significantly slower times [p=0.001]</a:t>
            </a:r>
          </a:p>
          <a:p>
            <a:endParaRPr lang="en" sz="1400"/>
          </a:p>
          <a:p>
            <a:pPr marL="0" lvl="0" indent="0" rtl="0">
              <a:buNone/>
            </a:pPr>
            <a:r>
              <a:rPr lang="en" sz="1400"/>
              <a:t>- measure: endurance (VO</a:t>
            </a:r>
            <a:r>
              <a:rPr lang="en" sz="1400" baseline="-25000"/>
              <a:t>2</a:t>
            </a:r>
            <a:r>
              <a:rPr lang="en" sz="1400"/>
              <a:t> max + LT) + efficient muscle contraction</a:t>
            </a:r>
          </a:p>
          <a:p>
            <a:pPr marL="0" lvl="0" indent="0" rtl="0">
              <a:buNone/>
            </a:pPr>
            <a:r>
              <a:rPr lang="en" sz="1400"/>
              <a:t>	ACE-I/BDKRB2-9 haplotype significantly associated in Olympic athletes vs ct's [p=0.003]</a:t>
            </a:r>
          </a:p>
          <a:p>
            <a:endParaRPr lang="en" sz="1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- heritability of beneficial endurance traits is ~50% (VO</a:t>
            </a:r>
            <a:r>
              <a:rPr lang="en" sz="1400" baseline="-25000">
                <a:solidFill>
                  <a:srgbClr val="000000"/>
                </a:solidFill>
              </a:rPr>
              <a:t>2</a:t>
            </a:r>
            <a:r>
              <a:rPr lang="en" sz="1400">
                <a:solidFill>
                  <a:srgbClr val="000000"/>
                </a:solidFill>
              </a:rPr>
              <a:t> max, RE, LT)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- heritability of athletic status in women is ~66% (recreational vs elite competition)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	positive associations for SLC9A9, FABP2, UCP1</a:t>
            </a:r>
          </a:p>
          <a:p>
            <a:endParaRPr lang="en" sz="14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- </a:t>
            </a:r>
            <a:r>
              <a:rPr lang="en" sz="1400">
                <a:solidFill>
                  <a:srgbClr val="0000FF"/>
                </a:solidFill>
              </a:rPr>
              <a:t>can we identify other factors?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47775" y="5793894"/>
            <a:ext cx="8127000" cy="8445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/>
              <a:t>Williams (2004) J. Appl. Physiol. 96:938–42.</a:t>
            </a:r>
          </a:p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/>
              <a:t>Saunders (2006) Hum. Mol. Genet. 15:979–87.</a:t>
            </a:r>
          </a:p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/>
              <a:t>De Moor (2007) Twin Res. Hum. Genet. 10:812–20.</a:t>
            </a:r>
          </a:p>
        </p:txBody>
      </p:sp>
    </p:spTree>
    <p:extLst>
      <p:ext uri="{BB962C8B-B14F-4D97-AF65-F5344CB8AC3E}">
        <p14:creationId xmlns:p14="http://schemas.microsoft.com/office/powerpoint/2010/main" val="333743292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387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Pilot Study: Stanford Triathlon Team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990600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cs typeface="Arial"/>
              </a:rPr>
              <a:t>13 of 14 </a:t>
            </a:r>
            <a:r>
              <a:rPr lang="en-US" dirty="0" smtClean="0">
                <a:cs typeface="Arial"/>
              </a:rPr>
              <a:t>athletes had </a:t>
            </a:r>
            <a:r>
              <a:rPr lang="en-US" u="sng" dirty="0" smtClean="0">
                <a:cs typeface="Arial"/>
              </a:rPr>
              <a:t>no negative impact</a:t>
            </a:r>
            <a:r>
              <a:rPr lang="en-US" dirty="0" smtClean="0">
                <a:cs typeface="Arial"/>
              </a:rPr>
              <a:t> from learning their genetics</a:t>
            </a:r>
            <a:endParaRPr lang="en-US" b="1" dirty="0" smtClean="0"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 smtClean="0">
                <a:cs typeface="Arial"/>
              </a:rPr>
              <a:t>10 of 14 </a:t>
            </a:r>
            <a:r>
              <a:rPr lang="en-US" u="sng" dirty="0" smtClean="0">
                <a:cs typeface="Arial"/>
              </a:rPr>
              <a:t>shared their genetic info</a:t>
            </a:r>
            <a:r>
              <a:rPr lang="en-US" dirty="0" smtClean="0">
                <a:cs typeface="Arial"/>
              </a:rPr>
              <a:t> with doctors, trainers, and coaches (</a:t>
            </a:r>
            <a:r>
              <a:rPr lang="en-US" b="1" dirty="0" smtClean="0">
                <a:cs typeface="Arial"/>
              </a:rPr>
              <a:t>only 1</a:t>
            </a:r>
            <a:r>
              <a:rPr lang="en-US" dirty="0" smtClean="0">
                <a:cs typeface="Arial"/>
              </a:rPr>
              <a:t> athlete kept their info private)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cs typeface="Arial"/>
              </a:rPr>
              <a:t>10 of 14 </a:t>
            </a:r>
            <a:r>
              <a:rPr lang="en-US" dirty="0" smtClean="0">
                <a:cs typeface="Arial"/>
              </a:rPr>
              <a:t>athletes </a:t>
            </a:r>
            <a:r>
              <a:rPr lang="en-US" u="sng" dirty="0" smtClean="0">
                <a:cs typeface="Arial"/>
              </a:rPr>
              <a:t>took action</a:t>
            </a:r>
            <a:r>
              <a:rPr lang="en-US" dirty="0" smtClean="0">
                <a:cs typeface="Arial"/>
              </a:rPr>
              <a:t> based on their genetic info (9 of these 10 are still following the interventions they initially adopted)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cs typeface="Arial"/>
              </a:rPr>
              <a:t>12 of 14 </a:t>
            </a:r>
            <a:r>
              <a:rPr lang="en-US" dirty="0" smtClean="0">
                <a:cs typeface="Arial"/>
              </a:rPr>
              <a:t>athletes stated the experience was </a:t>
            </a:r>
            <a:r>
              <a:rPr lang="en-US" u="sng" dirty="0" smtClean="0">
                <a:cs typeface="Arial"/>
              </a:rPr>
              <a:t>“very valuable”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cs typeface="Arial"/>
              </a:rPr>
              <a:t>8 of 14</a:t>
            </a:r>
            <a:r>
              <a:rPr lang="en-US" dirty="0" smtClean="0">
                <a:cs typeface="Arial"/>
              </a:rPr>
              <a:t> athletes believe there has already been or will be a </a:t>
            </a:r>
            <a:r>
              <a:rPr lang="en-US" u="sng" dirty="0" smtClean="0">
                <a:cs typeface="Arial"/>
              </a:rPr>
              <a:t>“positive impact”</a:t>
            </a:r>
            <a:r>
              <a:rPr lang="en-US" dirty="0" smtClean="0">
                <a:cs typeface="Arial"/>
              </a:rPr>
              <a:t> on their health, training, and performance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cs typeface="Arial"/>
              </a:rPr>
              <a:t>0 of 14 </a:t>
            </a:r>
            <a:r>
              <a:rPr lang="en-US" dirty="0" smtClean="0">
                <a:cs typeface="Arial"/>
              </a:rPr>
              <a:t>athletes stopped training or lost motivation to continue in sports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351867"/>
            <a:ext cx="1981200" cy="1981200"/>
          </a:xfrm>
          <a:prstGeom prst="rect">
            <a:avLst/>
          </a:prstGeom>
        </p:spPr>
      </p:pic>
      <p:pic>
        <p:nvPicPr>
          <p:cNvPr id="8" name="Picture 7" descr="Picture1.gif"/>
          <p:cNvPicPr>
            <a:picLocks noChangeAspect="1"/>
          </p:cNvPicPr>
          <p:nvPr/>
        </p:nvPicPr>
        <p:blipFill>
          <a:blip r:embed="rId3"/>
          <a:srcRect l="23982"/>
          <a:stretch>
            <a:fillRect/>
          </a:stretch>
        </p:blipFill>
        <p:spPr>
          <a:xfrm>
            <a:off x="5181600" y="4351867"/>
            <a:ext cx="2010861" cy="1981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810000" y="507796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3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133545"/>
            <a:ext cx="8229600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Genetic </a:t>
            </a:r>
            <a:r>
              <a:rPr lang="en-US" dirty="0">
                <a:latin typeface="+mj-lt"/>
              </a:rPr>
              <a:t>f</a:t>
            </a:r>
            <a:r>
              <a:rPr lang="en" dirty="0" smtClean="0">
                <a:latin typeface="+mj-lt"/>
              </a:rPr>
              <a:t>actors</a:t>
            </a:r>
            <a:endParaRPr lang="en" dirty="0">
              <a:latin typeface="+mj-lt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224013" y="5099844"/>
            <a:ext cx="2533500" cy="1311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gender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ancestry &amp; ethnicity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anatomy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4294967295"/>
          </p:nvPr>
        </p:nvSpPr>
        <p:spPr>
          <a:xfrm>
            <a:off x="2900901" y="5036000"/>
            <a:ext cx="3199799" cy="15952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biomechanical factors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None/>
            </a:pPr>
            <a:r>
              <a:rPr lang="en-US" sz="1800" dirty="0" smtClean="0"/>
              <a:t>- </a:t>
            </a:r>
            <a:r>
              <a:rPr lang="en" sz="1800" dirty="0" smtClean="0"/>
              <a:t>muscle </a:t>
            </a:r>
            <a:r>
              <a:rPr lang="en" sz="1800" dirty="0"/>
              <a:t>fiber types</a:t>
            </a:r>
          </a:p>
          <a:p>
            <a:pPr marL="0" lvl="0" indent="0" rtl="0">
              <a:buClr>
                <a:srgbClr val="000000"/>
              </a:buClr>
              <a:buSzPct val="61111"/>
              <a:buNone/>
            </a:pPr>
            <a:r>
              <a:rPr lang="en" sz="1800" dirty="0" smtClean="0"/>
              <a:t>- </a:t>
            </a:r>
            <a:r>
              <a:rPr lang="en" sz="1800" dirty="0"/>
              <a:t>muscle elasticity</a:t>
            </a:r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soft-tissue strength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4294967295"/>
          </p:nvPr>
        </p:nvSpPr>
        <p:spPr>
          <a:xfrm>
            <a:off x="6248700" y="5073239"/>
            <a:ext cx="2379600" cy="14572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fatigue resistance</a:t>
            </a:r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training adaptation</a:t>
            </a:r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</a:t>
            </a:r>
            <a:r>
              <a:rPr lang="en" sz="1800" dirty="0"/>
              <a:t>r</a:t>
            </a:r>
            <a:r>
              <a:rPr lang="en" sz="1800" dirty="0" smtClean="0"/>
              <a:t>ecovery</a:t>
            </a:r>
            <a:r>
              <a:rPr lang="en-US" sz="1800" dirty="0" smtClean="0"/>
              <a:t> ability</a:t>
            </a:r>
            <a:endParaRPr lang="en" sz="1800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injury resistance</a:t>
            </a:r>
          </a:p>
          <a:p>
            <a:endParaRPr lang="en" sz="1800" dirty="0"/>
          </a:p>
          <a:p>
            <a:endParaRPr lang="en" sz="1800" dirty="0"/>
          </a:p>
        </p:txBody>
      </p:sp>
      <p:sp>
        <p:nvSpPr>
          <p:cNvPr id="63" name="Shape 63"/>
          <p:cNvSpPr/>
          <p:nvPr/>
        </p:nvSpPr>
        <p:spPr>
          <a:xfrm>
            <a:off x="2183741" y="651336"/>
            <a:ext cx="4763392" cy="47623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64" name="Shape 64"/>
          <p:cNvSpPr/>
          <p:nvPr/>
        </p:nvSpPr>
        <p:spPr>
          <a:xfrm>
            <a:off x="6190500" y="1669200"/>
            <a:ext cx="2381250" cy="238125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65" name="Shape 65"/>
          <p:cNvSpPr/>
          <p:nvPr/>
        </p:nvSpPr>
        <p:spPr>
          <a:xfrm>
            <a:off x="542897" y="1354241"/>
            <a:ext cx="2103538" cy="302523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66" name="Shape 66"/>
          <p:cNvSpPr txBox="1"/>
          <p:nvPr/>
        </p:nvSpPr>
        <p:spPr>
          <a:xfrm>
            <a:off x="3911001" y="4475004"/>
            <a:ext cx="1179600" cy="2462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/>
              <a:t>Usain Bolt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481547" y="4342164"/>
            <a:ext cx="2320500" cy="233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/>
              <a:t>illustration from 3dscience.com</a:t>
            </a:r>
          </a:p>
        </p:txBody>
      </p:sp>
    </p:spTree>
    <p:extLst>
      <p:ext uri="{BB962C8B-B14F-4D97-AF65-F5344CB8AC3E}">
        <p14:creationId xmlns:p14="http://schemas.microsoft.com/office/powerpoint/2010/main" val="30319833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3315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" dirty="0">
                <a:latin typeface="+mj-lt"/>
              </a:rPr>
              <a:t>Environmental</a:t>
            </a:r>
            <a:r>
              <a:rPr lang="en" dirty="0"/>
              <a:t> </a:t>
            </a:r>
            <a:r>
              <a:rPr lang="en-US" dirty="0">
                <a:latin typeface="+mj-lt"/>
              </a:rPr>
              <a:t>f</a:t>
            </a:r>
            <a:r>
              <a:rPr lang="en" dirty="0" smtClean="0">
                <a:latin typeface="+mj-lt"/>
              </a:rPr>
              <a:t>actors</a:t>
            </a:r>
            <a:r>
              <a:rPr lang="en" dirty="0" smtClean="0"/>
              <a:t> </a:t>
            </a:r>
            <a:endParaRPr lang="en" dirty="0"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669403" y="4960260"/>
            <a:ext cx="2035211" cy="120740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800" dirty="0"/>
              <a:t>- </a:t>
            </a:r>
            <a:r>
              <a:rPr lang="en" sz="1800" dirty="0" smtClean="0"/>
              <a:t>nutrition</a:t>
            </a:r>
            <a:endParaRPr lang="en" sz="1800" dirty="0"/>
          </a:p>
          <a:p>
            <a:pPr marL="0" lvl="0" indent="0" rtl="0">
              <a:buNone/>
            </a:pPr>
            <a:r>
              <a:rPr lang="en" sz="1800" dirty="0" smtClean="0"/>
              <a:t>- s</a:t>
            </a:r>
            <a:r>
              <a:rPr lang="en" sz="1800" dirty="0" smtClean="0"/>
              <a:t>leep</a:t>
            </a:r>
            <a:endParaRPr lang="en" sz="1800" dirty="0"/>
          </a:p>
          <a:p>
            <a:pPr marL="0" lvl="0" indent="0" rtl="0">
              <a:buNone/>
            </a:pPr>
            <a:r>
              <a:rPr lang="en" sz="1800" dirty="0" smtClean="0"/>
              <a:t>- r</a:t>
            </a:r>
            <a:r>
              <a:rPr lang="en" sz="1800" dirty="0" smtClean="0"/>
              <a:t>ecovery</a:t>
            </a:r>
            <a:endParaRPr lang="en" sz="1800" dirty="0"/>
          </a:p>
        </p:txBody>
      </p:sp>
      <p:sp>
        <p:nvSpPr>
          <p:cNvPr id="48" name="Shape 48"/>
          <p:cNvSpPr/>
          <p:nvPr/>
        </p:nvSpPr>
        <p:spPr>
          <a:xfrm>
            <a:off x="656425" y="1617206"/>
            <a:ext cx="1549851" cy="21998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49" name="Shape 49"/>
          <p:cNvSpPr/>
          <p:nvPr/>
        </p:nvSpPr>
        <p:spPr>
          <a:xfrm>
            <a:off x="2795448" y="1671598"/>
            <a:ext cx="3546602" cy="266650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50" name="Shape 50"/>
          <p:cNvSpPr/>
          <p:nvPr/>
        </p:nvSpPr>
        <p:spPr>
          <a:xfrm>
            <a:off x="6553475" y="1582189"/>
            <a:ext cx="2059284" cy="226989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51" name="Shape 51"/>
          <p:cNvSpPr txBox="1">
            <a:spLocks noGrp="1"/>
          </p:cNvSpPr>
          <p:nvPr>
            <p:ph type="body" idx="4294967295"/>
          </p:nvPr>
        </p:nvSpPr>
        <p:spPr>
          <a:xfrm>
            <a:off x="281141" y="4951865"/>
            <a:ext cx="2590499" cy="13367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None/>
            </a:pPr>
            <a:r>
              <a:rPr lang="en-US" sz="1800" dirty="0" smtClean="0"/>
              <a:t>- </a:t>
            </a:r>
            <a:r>
              <a:rPr lang="en" sz="1800" dirty="0" smtClean="0"/>
              <a:t>training/conditioning</a:t>
            </a:r>
            <a:endParaRPr lang="en"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age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</a:t>
            </a:r>
            <a:r>
              <a:rPr lang="en" sz="1800" dirty="0" smtClean="0"/>
              <a:t>PED’s</a:t>
            </a:r>
            <a:endParaRPr lang="en" sz="1800"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4294967295"/>
          </p:nvPr>
        </p:nvSpPr>
        <p:spPr>
          <a:xfrm>
            <a:off x="6453167" y="5052645"/>
            <a:ext cx="2344200" cy="11351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dirty="0"/>
              <a:t>- mental strength</a:t>
            </a:r>
          </a:p>
          <a:p>
            <a:pPr marL="0" lvl="0" indent="0" rtl="0">
              <a:buClr>
                <a:srgbClr val="000000"/>
              </a:buClr>
              <a:buSzPct val="61111"/>
              <a:buNone/>
            </a:pPr>
            <a:r>
              <a:rPr lang="en-US" sz="1800" dirty="0" smtClean="0"/>
              <a:t>- </a:t>
            </a:r>
            <a:r>
              <a:rPr lang="en" sz="1800" dirty="0" smtClean="0"/>
              <a:t>work ethic</a:t>
            </a:r>
            <a:endParaRPr lang="en"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61111"/>
              <a:buNone/>
            </a:pPr>
            <a:r>
              <a:rPr lang="en" sz="1800" dirty="0" smtClean="0"/>
              <a:t>- </a:t>
            </a:r>
            <a:r>
              <a:rPr lang="en" sz="1800" dirty="0"/>
              <a:t>psychology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3105450" y="4309704"/>
            <a:ext cx="3085499" cy="2721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/>
              <a:t>US Department of Agriculture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457200" y="3852084"/>
            <a:ext cx="1840800" cy="2721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/>
              <a:t>Lance Armstrong</a:t>
            </a:r>
          </a:p>
        </p:txBody>
      </p:sp>
    </p:spTree>
    <p:extLst>
      <p:ext uri="{BB962C8B-B14F-4D97-AF65-F5344CB8AC3E}">
        <p14:creationId xmlns:p14="http://schemas.microsoft.com/office/powerpoint/2010/main" val="91314999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3315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buNone/>
            </a:pPr>
            <a:r>
              <a:rPr lang="en-US" dirty="0" smtClean="0">
                <a:latin typeface="+mj-lt"/>
              </a:rPr>
              <a:t>Genetics vs. </a:t>
            </a:r>
            <a:r>
              <a:rPr lang="en" dirty="0" smtClean="0">
                <a:latin typeface="+mj-lt"/>
              </a:rPr>
              <a:t>Environment</a:t>
            </a:r>
            <a:r>
              <a:rPr lang="en" dirty="0" smtClean="0"/>
              <a:t> </a:t>
            </a:r>
            <a:endParaRPr lang="en" dirty="0"/>
          </a:p>
        </p:txBody>
      </p:sp>
      <p:sp>
        <p:nvSpPr>
          <p:cNvPr id="3" name="Rectangle 2"/>
          <p:cNvSpPr/>
          <p:nvPr/>
        </p:nvSpPr>
        <p:spPr>
          <a:xfrm>
            <a:off x="457200" y="1916645"/>
            <a:ext cx="307038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100000"/>
            </a:pPr>
            <a:r>
              <a:rPr lang="en-US" dirty="0" smtClean="0"/>
              <a:t>- Heritability of “athlete status” is estimated at 66% [1]</a:t>
            </a:r>
          </a:p>
          <a:p>
            <a:pPr lvl="0">
              <a:buClr>
                <a:srgbClr val="000000"/>
              </a:buClr>
              <a:buSzPct val="100000"/>
            </a:pPr>
            <a:endParaRPr lang="en-US" dirty="0"/>
          </a:p>
          <a:p>
            <a:pPr lvl="0">
              <a:buClr>
                <a:srgbClr val="000000"/>
              </a:buClr>
              <a:buSzPct val="100000"/>
            </a:pPr>
            <a:r>
              <a:rPr lang="en-US" dirty="0" smtClean="0"/>
              <a:t>- </a:t>
            </a:r>
            <a:r>
              <a:rPr lang="en" dirty="0" smtClean="0"/>
              <a:t>Heritability of VO2max</a:t>
            </a:r>
            <a:r>
              <a:rPr lang="en-US" dirty="0" smtClean="0"/>
              <a:t>, </a:t>
            </a:r>
            <a:r>
              <a:rPr lang="en-US" dirty="0" smtClean="0"/>
              <a:t>lactate threshold and running economy is</a:t>
            </a:r>
            <a:r>
              <a:rPr lang="en" dirty="0" smtClean="0"/>
              <a:t> ~50% for each [</a:t>
            </a:r>
            <a:r>
              <a:rPr lang="en-US" dirty="0" smtClean="0"/>
              <a:t>2]</a:t>
            </a:r>
            <a:endParaRPr lang="en" dirty="0"/>
          </a:p>
        </p:txBody>
      </p:sp>
      <p:sp>
        <p:nvSpPr>
          <p:cNvPr id="5" name="TextBox 4"/>
          <p:cNvSpPr txBox="1"/>
          <p:nvPr/>
        </p:nvSpPr>
        <p:spPr>
          <a:xfrm>
            <a:off x="153923" y="6170440"/>
            <a:ext cx="877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 dirty="0" smtClean="0"/>
              <a:t>De Moor MH, et al. (2007). Twin Res Hum Genet 10: 812–820.</a:t>
            </a:r>
          </a:p>
          <a:p>
            <a:pPr marL="342900" indent="-342900">
              <a:buAutoNum type="arabicPeriod"/>
            </a:pPr>
            <a:r>
              <a:rPr lang="en-US" sz="1200" dirty="0" smtClean="0"/>
              <a:t>Bouchard TJ (1986, 1998, 1999). Minnesota Twin Family Study.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445249" y="1916645"/>
            <a:ext cx="4241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-Bone mineral density: heritability= 50-85%, genetics can explain 6% of the variance (67 SNPs)</a:t>
            </a:r>
          </a:p>
          <a:p>
            <a:endParaRPr lang="en-US" dirty="0"/>
          </a:p>
          <a:p>
            <a:r>
              <a:rPr lang="en-US" dirty="0" smtClean="0"/>
              <a:t>-Osteoarthritis: heritability= 50-63%</a:t>
            </a:r>
          </a:p>
          <a:p>
            <a:endParaRPr lang="en-US" dirty="0"/>
          </a:p>
          <a:p>
            <a:r>
              <a:rPr lang="en-US" dirty="0" smtClean="0"/>
              <a:t>-Vitamin D: </a:t>
            </a:r>
            <a:r>
              <a:rPr lang="en-US" dirty="0" err="1" smtClean="0"/>
              <a:t>heritanbility</a:t>
            </a:r>
            <a:r>
              <a:rPr lang="en-US" dirty="0" smtClean="0"/>
              <a:t>= ~53%, genetics can explain 1-4% of the variance (6 SNPs)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662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3850589" y="3366013"/>
            <a:ext cx="4957157" cy="3267562"/>
            <a:chOff x="885058" y="535556"/>
            <a:chExt cx="7292111" cy="5006651"/>
          </a:xfrm>
        </p:grpSpPr>
        <p:pic>
          <p:nvPicPr>
            <p:cNvPr id="3" name="Picture 4" descr="Screen Shot 2013-07-10 at 1.06.02 PM.png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" b="3085"/>
            <a:stretch>
              <a:fillRect/>
            </a:stretch>
          </p:blipFill>
          <p:spPr bwMode="auto">
            <a:xfrm>
              <a:off x="1173664" y="535556"/>
              <a:ext cx="7003505" cy="500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5058" y="924028"/>
              <a:ext cx="1327610" cy="3580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8" y="1100645"/>
            <a:ext cx="4925085" cy="2708796"/>
          </a:xfrm>
          <a:prstGeom prst="rect">
            <a:avLst/>
          </a:prstGeom>
          <a:effectLst/>
        </p:spPr>
      </p:pic>
      <p:sp>
        <p:nvSpPr>
          <p:cNvPr id="7" name="Shape 59"/>
          <p:cNvSpPr txBox="1">
            <a:spLocks/>
          </p:cNvSpPr>
          <p:nvPr/>
        </p:nvSpPr>
        <p:spPr>
          <a:xfrm>
            <a:off x="457200" y="133545"/>
            <a:ext cx="8229600" cy="7936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dirty="0" smtClean="0"/>
              <a:t>Sports Genetics = Performance + Injury</a:t>
            </a:r>
            <a:endParaRPr lang="en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277098" y="1100645"/>
            <a:ext cx="4925085" cy="2708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1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36163" y="20020"/>
            <a:ext cx="88854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buClr>
                <a:srgbClr val="000000"/>
              </a:buClr>
              <a:buSzPct val="30555"/>
              <a:buFont typeface="Arial"/>
              <a:buNone/>
            </a:pPr>
            <a:r>
              <a:rPr lang="en" dirty="0">
                <a:latin typeface="+mj-lt"/>
              </a:rPr>
              <a:t>The Human Gene Map for Performance and Health-Related Fitness Phenotypes</a:t>
            </a:r>
          </a:p>
        </p:txBody>
      </p:sp>
      <p:sp>
        <p:nvSpPr>
          <p:cNvPr id="88" name="Shape 88"/>
          <p:cNvSpPr/>
          <p:nvPr/>
        </p:nvSpPr>
        <p:spPr>
          <a:xfrm>
            <a:off x="609599" y="1249715"/>
            <a:ext cx="7555097" cy="52605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9" name="Shape 89"/>
          <p:cNvSpPr txBox="1"/>
          <p:nvPr/>
        </p:nvSpPr>
        <p:spPr>
          <a:xfrm>
            <a:off x="533400" y="6445536"/>
            <a:ext cx="3810000" cy="463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400" dirty="0"/>
              <a:t>Bray </a:t>
            </a:r>
            <a:r>
              <a:rPr lang="en-US" sz="1400" dirty="0" smtClean="0"/>
              <a:t>et al., </a:t>
            </a:r>
            <a:r>
              <a:rPr lang="en" sz="1400" dirty="0" smtClean="0"/>
              <a:t>Med </a:t>
            </a:r>
            <a:r>
              <a:rPr lang="en" sz="1400" dirty="0"/>
              <a:t>Sci Sports </a:t>
            </a:r>
            <a:r>
              <a:rPr lang="en" sz="1400" dirty="0" smtClean="0"/>
              <a:t>Exerc</a:t>
            </a:r>
            <a:r>
              <a:rPr lang="en-US" sz="1400" dirty="0" smtClean="0"/>
              <a:t>,</a:t>
            </a:r>
            <a:r>
              <a:rPr lang="en" sz="1400" dirty="0" smtClean="0"/>
              <a:t> </a:t>
            </a:r>
            <a:r>
              <a:rPr lang="en-US" sz="1400" dirty="0" smtClean="0"/>
              <a:t>2010. </a:t>
            </a:r>
            <a:r>
              <a:rPr lang="en" sz="1400" dirty="0" smtClean="0"/>
              <a:t>41</a:t>
            </a:r>
            <a:r>
              <a:rPr lang="en" sz="1400" dirty="0"/>
              <a:t>: 35-73.</a:t>
            </a:r>
          </a:p>
        </p:txBody>
      </p:sp>
      <p:sp>
        <p:nvSpPr>
          <p:cNvPr id="5" name="Shape 95"/>
          <p:cNvSpPr txBox="1"/>
          <p:nvPr/>
        </p:nvSpPr>
        <p:spPr>
          <a:xfrm>
            <a:off x="6572933" y="5087272"/>
            <a:ext cx="2438400" cy="1673333"/>
          </a:xfrm>
          <a:prstGeom prst="rect">
            <a:avLst/>
          </a:prstGeom>
          <a:solidFill>
            <a:srgbClr val="F6B26B"/>
          </a:solidFill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400" b="1" dirty="0"/>
              <a:t>239 gene </a:t>
            </a:r>
            <a:r>
              <a:rPr lang="en" sz="2400" b="1" dirty="0" smtClean="0"/>
              <a:t>entries:</a:t>
            </a:r>
            <a:endParaRPr lang="en-US" sz="2400" b="1" dirty="0" smtClean="0"/>
          </a:p>
          <a:p>
            <a:pPr>
              <a:buNone/>
            </a:pPr>
            <a:r>
              <a:rPr lang="en" sz="2400" b="1" dirty="0" smtClean="0"/>
              <a:t>214 autosomal</a:t>
            </a:r>
            <a:endParaRPr lang="en-US" sz="2400" b="1" dirty="0" smtClean="0"/>
          </a:p>
          <a:p>
            <a:pPr>
              <a:buNone/>
            </a:pPr>
            <a:r>
              <a:rPr lang="en" sz="2400" b="1" dirty="0" smtClean="0"/>
              <a:t>7 </a:t>
            </a:r>
            <a:r>
              <a:rPr lang="en" sz="2400" b="1" dirty="0"/>
              <a:t>on </a:t>
            </a:r>
            <a:r>
              <a:rPr lang="en" sz="2400" b="1" dirty="0" smtClean="0"/>
              <a:t>X</a:t>
            </a:r>
            <a:endParaRPr lang="en-US" sz="2400" b="1" dirty="0" smtClean="0"/>
          </a:p>
          <a:p>
            <a:pPr>
              <a:buNone/>
            </a:pPr>
            <a:r>
              <a:rPr lang="en" sz="2400" b="1" dirty="0" smtClean="0"/>
              <a:t>18 </a:t>
            </a:r>
            <a:r>
              <a:rPr lang="en" sz="2400" b="1" dirty="0"/>
              <a:t>mitochondrial</a:t>
            </a:r>
          </a:p>
        </p:txBody>
      </p:sp>
    </p:spTree>
    <p:extLst>
      <p:ext uri="{BB962C8B-B14F-4D97-AF65-F5344CB8AC3E}">
        <p14:creationId xmlns:p14="http://schemas.microsoft.com/office/powerpoint/2010/main" val="1043539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1893</Words>
  <Application>Microsoft Macintosh PowerPoint</Application>
  <PresentationFormat>On-screen Show (4:3)</PresentationFormat>
  <Paragraphs>287</Paragraphs>
  <Slides>42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Using Sports Genetics for Personalized Medicine in Athletes</vt:lpstr>
      <vt:lpstr> Rationale and motivation for personalized medicine applied to athletes</vt:lpstr>
      <vt:lpstr> Rationale and motivation for personalized medicine applied to athletes</vt:lpstr>
      <vt:lpstr>PowerPoint Presentation</vt:lpstr>
      <vt:lpstr>Genetic factors</vt:lpstr>
      <vt:lpstr>Environmental factors </vt:lpstr>
      <vt:lpstr>Genetics vs. Environment </vt:lpstr>
      <vt:lpstr>PowerPoint Presentation</vt:lpstr>
      <vt:lpstr>The Human Gene Map for Performance and Health-Related Fitness Phenotypes</vt:lpstr>
      <vt:lpstr>PowerPoint Presentation</vt:lpstr>
      <vt:lpstr>PowerPoint Presentation</vt:lpstr>
      <vt:lpstr>Can there be a perfect endurance athlete? – population distribution of genetic potential</vt:lpstr>
      <vt:lpstr>Angiotensin I-converting enzyme (ACE)</vt:lpstr>
      <vt:lpstr>ACE</vt:lpstr>
      <vt:lpstr>α-actinin-3 (ACTN3) [ie. “speed gene”]</vt:lpstr>
      <vt:lpstr>ACTN3</vt:lpstr>
      <vt:lpstr>ACTN3</vt:lpstr>
      <vt:lpstr>ACTN3</vt:lpstr>
      <vt:lpstr>ACTN3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are the risks of personal genetic testing?</vt:lpstr>
      <vt:lpstr>What will the future hold for genetics and personalized medicine in athletics?</vt:lpstr>
      <vt:lpstr>PowerPoint Presentation</vt:lpstr>
      <vt:lpstr>Athletic performance is determined by a combination of factors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Genetics</dc:title>
  <dc:creator>Andrew Roos</dc:creator>
  <cp:lastModifiedBy>Andrew Roos</cp:lastModifiedBy>
  <cp:revision>54</cp:revision>
  <dcterms:created xsi:type="dcterms:W3CDTF">2013-07-26T06:59:21Z</dcterms:created>
  <dcterms:modified xsi:type="dcterms:W3CDTF">2013-07-26T15:27:39Z</dcterms:modified>
</cp:coreProperties>
</file>